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5" r:id="rId10"/>
    <p:sldId id="268" r:id="rId11"/>
    <p:sldId id="264" r:id="rId12"/>
    <p:sldId id="269" r:id="rId13"/>
    <p:sldId id="270" r:id="rId14"/>
    <p:sldId id="272" r:id="rId15"/>
    <p:sldId id="271"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3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7289D-72D4-42D2-94F1-8EADDF83B0E3}" type="doc">
      <dgm:prSet loTypeId="urn:diagrams.loki3.com/VaryingWidthList" loCatId="list" qsTypeId="urn:microsoft.com/office/officeart/2005/8/quickstyle/simple5" qsCatId="simple" csTypeId="urn:microsoft.com/office/officeart/2005/8/colors/accent1_5" csCatId="accent1" phldr="1"/>
      <dgm:spPr/>
    </dgm:pt>
    <dgm:pt modelId="{D66AE1FF-822C-458B-80D6-FC226CE61E9E}">
      <dgm:prSet phldrT="[Text]"/>
      <dgm:spPr/>
      <dgm:t>
        <a:bodyPr/>
        <a:lstStyle/>
        <a:p>
          <a:r>
            <a:rPr lang="en-GB" dirty="0"/>
            <a:t>Academic Results</a:t>
          </a:r>
        </a:p>
      </dgm:t>
    </dgm:pt>
    <dgm:pt modelId="{77B315CF-9BBA-4896-A7E6-4B22976F7381}" type="parTrans" cxnId="{2626F8B1-D003-4699-AA4F-748470E80644}">
      <dgm:prSet/>
      <dgm:spPr/>
      <dgm:t>
        <a:bodyPr/>
        <a:lstStyle/>
        <a:p>
          <a:endParaRPr lang="en-GB"/>
        </a:p>
      </dgm:t>
    </dgm:pt>
    <dgm:pt modelId="{C82693CC-A726-4EE6-80E8-149674C33574}" type="sibTrans" cxnId="{2626F8B1-D003-4699-AA4F-748470E80644}">
      <dgm:prSet/>
      <dgm:spPr/>
      <dgm:t>
        <a:bodyPr/>
        <a:lstStyle/>
        <a:p>
          <a:endParaRPr lang="en-GB"/>
        </a:p>
      </dgm:t>
    </dgm:pt>
    <dgm:pt modelId="{D0028D5E-AB5A-4CCB-A729-464FC129FC10}">
      <dgm:prSet phldrT="[Text]"/>
      <dgm:spPr/>
      <dgm:t>
        <a:bodyPr/>
        <a:lstStyle/>
        <a:p>
          <a:r>
            <a:rPr lang="en-GB" dirty="0"/>
            <a:t>Depth of Knowledge</a:t>
          </a:r>
        </a:p>
      </dgm:t>
    </dgm:pt>
    <dgm:pt modelId="{475D1D1F-F8FA-404C-9883-CE0168D4D92E}" type="parTrans" cxnId="{665EB36B-C5D8-4BBB-B674-76193FEDA29A}">
      <dgm:prSet/>
      <dgm:spPr/>
      <dgm:t>
        <a:bodyPr/>
        <a:lstStyle/>
        <a:p>
          <a:endParaRPr lang="en-GB"/>
        </a:p>
      </dgm:t>
    </dgm:pt>
    <dgm:pt modelId="{63DAA927-BADE-48D6-A848-EAA4DAA06E90}" type="sibTrans" cxnId="{665EB36B-C5D8-4BBB-B674-76193FEDA29A}">
      <dgm:prSet/>
      <dgm:spPr/>
      <dgm:t>
        <a:bodyPr/>
        <a:lstStyle/>
        <a:p>
          <a:endParaRPr lang="en-GB"/>
        </a:p>
      </dgm:t>
    </dgm:pt>
    <dgm:pt modelId="{823CA9CF-848B-4825-B5DB-5B8C2FE504E4}">
      <dgm:prSet phldrT="[Text]"/>
      <dgm:spPr/>
      <dgm:t>
        <a:bodyPr/>
        <a:lstStyle/>
        <a:p>
          <a:r>
            <a:rPr lang="en-GB" dirty="0"/>
            <a:t>Breadth of Knowledge</a:t>
          </a:r>
        </a:p>
      </dgm:t>
    </dgm:pt>
    <dgm:pt modelId="{5AEF7EE8-AA7F-4D90-8F3B-A95DFF542AF3}" type="parTrans" cxnId="{EA0AA338-0D0E-412B-972C-CB49FC4C4604}">
      <dgm:prSet/>
      <dgm:spPr/>
      <dgm:t>
        <a:bodyPr/>
        <a:lstStyle/>
        <a:p>
          <a:endParaRPr lang="en-GB"/>
        </a:p>
      </dgm:t>
    </dgm:pt>
    <dgm:pt modelId="{6BDCEEAA-9C9C-4BED-8399-5665312BB97A}" type="sibTrans" cxnId="{EA0AA338-0D0E-412B-972C-CB49FC4C4604}">
      <dgm:prSet/>
      <dgm:spPr/>
      <dgm:t>
        <a:bodyPr/>
        <a:lstStyle/>
        <a:p>
          <a:endParaRPr lang="en-GB"/>
        </a:p>
      </dgm:t>
    </dgm:pt>
    <dgm:pt modelId="{B8F3BF66-FECB-4766-9463-E12EBD89749D}" type="pres">
      <dgm:prSet presAssocID="{7ED7289D-72D4-42D2-94F1-8EADDF83B0E3}" presName="Name0" presStyleCnt="0">
        <dgm:presLayoutVars>
          <dgm:resizeHandles/>
        </dgm:presLayoutVars>
      </dgm:prSet>
      <dgm:spPr/>
    </dgm:pt>
    <dgm:pt modelId="{7614C1CD-5568-43B7-B376-C3E23D3B30D4}" type="pres">
      <dgm:prSet presAssocID="{D66AE1FF-822C-458B-80D6-FC226CE61E9E}" presName="text" presStyleLbl="node1" presStyleIdx="0" presStyleCnt="3" custLinFactNeighborX="259" custLinFactNeighborY="17335">
        <dgm:presLayoutVars>
          <dgm:bulletEnabled val="1"/>
        </dgm:presLayoutVars>
      </dgm:prSet>
      <dgm:spPr/>
      <dgm:t>
        <a:bodyPr/>
        <a:lstStyle/>
        <a:p>
          <a:endParaRPr lang="zh-CN" altLang="en-US"/>
        </a:p>
      </dgm:t>
    </dgm:pt>
    <dgm:pt modelId="{754A734B-00BE-44A7-A419-8AD5300ADBB4}" type="pres">
      <dgm:prSet presAssocID="{C82693CC-A726-4EE6-80E8-149674C33574}" presName="space" presStyleCnt="0"/>
      <dgm:spPr/>
    </dgm:pt>
    <dgm:pt modelId="{28D782A4-212E-423B-A5A7-24AFF84E282C}" type="pres">
      <dgm:prSet presAssocID="{D0028D5E-AB5A-4CCB-A729-464FC129FC10}" presName="text" presStyleLbl="node1" presStyleIdx="1" presStyleCnt="3">
        <dgm:presLayoutVars>
          <dgm:bulletEnabled val="1"/>
        </dgm:presLayoutVars>
      </dgm:prSet>
      <dgm:spPr/>
      <dgm:t>
        <a:bodyPr/>
        <a:lstStyle/>
        <a:p>
          <a:endParaRPr lang="zh-CN" altLang="en-US"/>
        </a:p>
      </dgm:t>
    </dgm:pt>
    <dgm:pt modelId="{500AF7F9-A048-4756-BA01-EFA0B5153449}" type="pres">
      <dgm:prSet presAssocID="{63DAA927-BADE-48D6-A848-EAA4DAA06E90}" presName="space" presStyleCnt="0"/>
      <dgm:spPr/>
    </dgm:pt>
    <dgm:pt modelId="{87696523-0394-4E87-87BC-97902811CAC5}" type="pres">
      <dgm:prSet presAssocID="{823CA9CF-848B-4825-B5DB-5B8C2FE504E4}" presName="text" presStyleLbl="node1" presStyleIdx="2" presStyleCnt="3">
        <dgm:presLayoutVars>
          <dgm:bulletEnabled val="1"/>
        </dgm:presLayoutVars>
      </dgm:prSet>
      <dgm:spPr/>
      <dgm:t>
        <a:bodyPr/>
        <a:lstStyle/>
        <a:p>
          <a:endParaRPr lang="zh-CN" altLang="en-US"/>
        </a:p>
      </dgm:t>
    </dgm:pt>
  </dgm:ptLst>
  <dgm:cxnLst>
    <dgm:cxn modelId="{7846CD29-DC54-471E-B2CC-0607574F6B8D}" type="presOf" srcId="{7ED7289D-72D4-42D2-94F1-8EADDF83B0E3}" destId="{B8F3BF66-FECB-4766-9463-E12EBD89749D}" srcOrd="0" destOrd="0" presId="urn:diagrams.loki3.com/VaryingWidthList"/>
    <dgm:cxn modelId="{665EB36B-C5D8-4BBB-B674-76193FEDA29A}" srcId="{7ED7289D-72D4-42D2-94F1-8EADDF83B0E3}" destId="{D0028D5E-AB5A-4CCB-A729-464FC129FC10}" srcOrd="1" destOrd="0" parTransId="{475D1D1F-F8FA-404C-9883-CE0168D4D92E}" sibTransId="{63DAA927-BADE-48D6-A848-EAA4DAA06E90}"/>
    <dgm:cxn modelId="{2626F8B1-D003-4699-AA4F-748470E80644}" srcId="{7ED7289D-72D4-42D2-94F1-8EADDF83B0E3}" destId="{D66AE1FF-822C-458B-80D6-FC226CE61E9E}" srcOrd="0" destOrd="0" parTransId="{77B315CF-9BBA-4896-A7E6-4B22976F7381}" sibTransId="{C82693CC-A726-4EE6-80E8-149674C33574}"/>
    <dgm:cxn modelId="{C71FB980-849B-4FB6-90C2-B35999F7E5EC}" type="presOf" srcId="{D0028D5E-AB5A-4CCB-A729-464FC129FC10}" destId="{28D782A4-212E-423B-A5A7-24AFF84E282C}" srcOrd="0" destOrd="0" presId="urn:diagrams.loki3.com/VaryingWidthList"/>
    <dgm:cxn modelId="{2C902191-FA48-45F1-958C-7D8E31CAD16B}" type="presOf" srcId="{823CA9CF-848B-4825-B5DB-5B8C2FE504E4}" destId="{87696523-0394-4E87-87BC-97902811CAC5}" srcOrd="0" destOrd="0" presId="urn:diagrams.loki3.com/VaryingWidthList"/>
    <dgm:cxn modelId="{EA0AA338-0D0E-412B-972C-CB49FC4C4604}" srcId="{7ED7289D-72D4-42D2-94F1-8EADDF83B0E3}" destId="{823CA9CF-848B-4825-B5DB-5B8C2FE504E4}" srcOrd="2" destOrd="0" parTransId="{5AEF7EE8-AA7F-4D90-8F3B-A95DFF542AF3}" sibTransId="{6BDCEEAA-9C9C-4BED-8399-5665312BB97A}"/>
    <dgm:cxn modelId="{5125C026-3DD5-4F92-8AB2-763D2AB457B3}" type="presOf" srcId="{D66AE1FF-822C-458B-80D6-FC226CE61E9E}" destId="{7614C1CD-5568-43B7-B376-C3E23D3B30D4}" srcOrd="0" destOrd="0" presId="urn:diagrams.loki3.com/VaryingWidthList"/>
    <dgm:cxn modelId="{83FC44CD-316D-4505-8903-3CF2A4F9B388}" type="presParOf" srcId="{B8F3BF66-FECB-4766-9463-E12EBD89749D}" destId="{7614C1CD-5568-43B7-B376-C3E23D3B30D4}" srcOrd="0" destOrd="0" presId="urn:diagrams.loki3.com/VaryingWidthList"/>
    <dgm:cxn modelId="{F973B4E3-09DD-4BA2-81B8-3A21B25356DB}" type="presParOf" srcId="{B8F3BF66-FECB-4766-9463-E12EBD89749D}" destId="{754A734B-00BE-44A7-A419-8AD5300ADBB4}" srcOrd="1" destOrd="0" presId="urn:diagrams.loki3.com/VaryingWidthList"/>
    <dgm:cxn modelId="{BE23FDC4-6490-4E96-A251-41FFD8A3DE6F}" type="presParOf" srcId="{B8F3BF66-FECB-4766-9463-E12EBD89749D}" destId="{28D782A4-212E-423B-A5A7-24AFF84E282C}" srcOrd="2" destOrd="0" presId="urn:diagrams.loki3.com/VaryingWidthList"/>
    <dgm:cxn modelId="{2D907B7E-F619-4605-9F94-01EB92E36B95}" type="presParOf" srcId="{B8F3BF66-FECB-4766-9463-E12EBD89749D}" destId="{500AF7F9-A048-4756-BA01-EFA0B5153449}" srcOrd="3" destOrd="0" presId="urn:diagrams.loki3.com/VaryingWidthList"/>
    <dgm:cxn modelId="{088686FA-EB02-4B44-B0AB-1D508BD92CC4}" type="presParOf" srcId="{B8F3BF66-FECB-4766-9463-E12EBD89749D}" destId="{87696523-0394-4E87-87BC-97902811CAC5}"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F1D21-EC1B-4C85-9852-C2CDC9506D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2CD0EFA-B950-41D4-AB5F-E559B0D61C26}">
      <dgm:prSet phldrT="[Text]"/>
      <dgm:spPr>
        <a:solidFill>
          <a:srgbClr val="4B658D"/>
        </a:solidFill>
      </dgm:spPr>
      <dgm:t>
        <a:bodyPr/>
        <a:lstStyle/>
        <a:p>
          <a:r>
            <a:rPr lang="en-GB" dirty="0"/>
            <a:t>Facilitating Subjects</a:t>
          </a:r>
        </a:p>
      </dgm:t>
    </dgm:pt>
    <dgm:pt modelId="{E7C7FFC4-0275-46F4-9813-A430B067DA7F}" type="parTrans" cxnId="{75BB16E4-C787-40E4-A520-5A404CAD087C}">
      <dgm:prSet/>
      <dgm:spPr/>
      <dgm:t>
        <a:bodyPr/>
        <a:lstStyle/>
        <a:p>
          <a:endParaRPr lang="en-GB"/>
        </a:p>
      </dgm:t>
    </dgm:pt>
    <dgm:pt modelId="{EDAD3062-F86C-439F-8A07-E675987FD71E}" type="sibTrans" cxnId="{75BB16E4-C787-40E4-A520-5A404CAD087C}">
      <dgm:prSet/>
      <dgm:spPr/>
      <dgm:t>
        <a:bodyPr/>
        <a:lstStyle/>
        <a:p>
          <a:endParaRPr lang="en-GB"/>
        </a:p>
      </dgm:t>
    </dgm:pt>
    <dgm:pt modelId="{3885587E-229E-4CC4-ADF3-B52F60745433}">
      <dgm:prSet phldrT="[Text]"/>
      <dgm:spPr>
        <a:solidFill>
          <a:srgbClr val="4B658D"/>
        </a:solidFill>
      </dgm:spPr>
      <dgm:t>
        <a:bodyPr/>
        <a:lstStyle/>
        <a:p>
          <a:r>
            <a:rPr lang="en-GB" dirty="0"/>
            <a:t>Personal Interests and Skills</a:t>
          </a:r>
        </a:p>
      </dgm:t>
    </dgm:pt>
    <dgm:pt modelId="{5D4D483E-CA5E-4C03-8F2A-BB9DBA52F7CB}" type="parTrans" cxnId="{FC3E4FA2-E60F-4AC4-8A53-DEA68DCB788F}">
      <dgm:prSet/>
      <dgm:spPr/>
      <dgm:t>
        <a:bodyPr/>
        <a:lstStyle/>
        <a:p>
          <a:endParaRPr lang="en-GB"/>
        </a:p>
      </dgm:t>
    </dgm:pt>
    <dgm:pt modelId="{71AB398F-DA6E-4FBB-B70D-D20FA660E97D}" type="sibTrans" cxnId="{FC3E4FA2-E60F-4AC4-8A53-DEA68DCB788F}">
      <dgm:prSet/>
      <dgm:spPr/>
      <dgm:t>
        <a:bodyPr/>
        <a:lstStyle/>
        <a:p>
          <a:endParaRPr lang="en-GB"/>
        </a:p>
      </dgm:t>
    </dgm:pt>
    <dgm:pt modelId="{B9EFE537-4259-4DE1-B7D1-50188EEE74F6}">
      <dgm:prSet phldrT="[Text]"/>
      <dgm:spPr>
        <a:solidFill>
          <a:srgbClr val="4B658D"/>
        </a:solidFill>
      </dgm:spPr>
      <dgm:t>
        <a:bodyPr/>
        <a:lstStyle/>
        <a:p>
          <a:r>
            <a:rPr lang="en-GB" dirty="0"/>
            <a:t>Complimentary Subjects</a:t>
          </a:r>
        </a:p>
      </dgm:t>
    </dgm:pt>
    <dgm:pt modelId="{51F228F9-DF22-47FB-8F4A-02FE9064A6EA}" type="parTrans" cxnId="{1EEC93C1-6E2E-4A74-BCE2-2C0BA1C6B552}">
      <dgm:prSet/>
      <dgm:spPr/>
      <dgm:t>
        <a:bodyPr/>
        <a:lstStyle/>
        <a:p>
          <a:endParaRPr lang="en-GB"/>
        </a:p>
      </dgm:t>
    </dgm:pt>
    <dgm:pt modelId="{43A638E5-C695-4CCE-9385-2CC58CBD4347}" type="sibTrans" cxnId="{1EEC93C1-6E2E-4A74-BCE2-2C0BA1C6B552}">
      <dgm:prSet/>
      <dgm:spPr/>
      <dgm:t>
        <a:bodyPr/>
        <a:lstStyle/>
        <a:p>
          <a:endParaRPr lang="en-GB"/>
        </a:p>
      </dgm:t>
    </dgm:pt>
    <dgm:pt modelId="{E1734A84-187B-4FD1-B66F-21FDCA98DD41}">
      <dgm:prSet phldrT="[Text]"/>
      <dgm:spPr>
        <a:solidFill>
          <a:srgbClr val="4B658D"/>
        </a:solidFill>
      </dgm:spPr>
      <dgm:t>
        <a:bodyPr/>
        <a:lstStyle/>
        <a:p>
          <a:r>
            <a:rPr lang="en-GB" dirty="0"/>
            <a:t>Transferable Skills</a:t>
          </a:r>
        </a:p>
      </dgm:t>
    </dgm:pt>
    <dgm:pt modelId="{A3F5F958-786E-49FD-A0AC-B43F93C8395F}" type="parTrans" cxnId="{DCC48754-94CD-4D57-8E4D-D0ED0227BB29}">
      <dgm:prSet/>
      <dgm:spPr/>
      <dgm:t>
        <a:bodyPr/>
        <a:lstStyle/>
        <a:p>
          <a:endParaRPr lang="en-GB"/>
        </a:p>
      </dgm:t>
    </dgm:pt>
    <dgm:pt modelId="{3C55112A-E8BA-479C-B7F0-A2AEE14792D4}" type="sibTrans" cxnId="{DCC48754-94CD-4D57-8E4D-D0ED0227BB29}">
      <dgm:prSet/>
      <dgm:spPr/>
      <dgm:t>
        <a:bodyPr/>
        <a:lstStyle/>
        <a:p>
          <a:endParaRPr lang="en-GB"/>
        </a:p>
      </dgm:t>
    </dgm:pt>
    <dgm:pt modelId="{1B4ECB9A-1BAA-4AFC-894B-8C8E28C0ABA8}">
      <dgm:prSet/>
      <dgm:spPr>
        <a:solidFill>
          <a:srgbClr val="4B658D"/>
        </a:solidFill>
      </dgm:spPr>
      <dgm:t>
        <a:bodyPr/>
        <a:lstStyle/>
        <a:p>
          <a:r>
            <a:rPr kumimoji="0" lang="en-US"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Entry Requirements</a:t>
          </a:r>
          <a:endParaRPr kumimoji="0" lang="en-US" altLang="en-US" b="0" i="0" u="none" strike="noStrike" cap="none" normalizeH="0" baseline="0" dirty="0">
            <a:ln>
              <a:noFill/>
            </a:ln>
            <a:solidFill>
              <a:schemeClr val="bg1"/>
            </a:solidFill>
            <a:effectLst/>
            <a:ea typeface="Calibri" panose="020F0502020204030204" pitchFamily="34" charset="0"/>
          </a:endParaRPr>
        </a:p>
      </dgm:t>
    </dgm:pt>
    <dgm:pt modelId="{42582CFE-24DB-4DD6-86CE-5B18BC062022}" type="parTrans" cxnId="{27B50887-F55C-4880-A2D4-7D4F2D99F833}">
      <dgm:prSet/>
      <dgm:spPr/>
      <dgm:t>
        <a:bodyPr/>
        <a:lstStyle/>
        <a:p>
          <a:endParaRPr lang="en-GB"/>
        </a:p>
      </dgm:t>
    </dgm:pt>
    <dgm:pt modelId="{1AAE9B7C-639B-409E-94B7-16AA77659E4B}" type="sibTrans" cxnId="{27B50887-F55C-4880-A2D4-7D4F2D99F833}">
      <dgm:prSet/>
      <dgm:spPr/>
      <dgm:t>
        <a:bodyPr/>
        <a:lstStyle/>
        <a:p>
          <a:endParaRPr lang="en-GB"/>
        </a:p>
      </dgm:t>
    </dgm:pt>
    <dgm:pt modelId="{EBDBF1D2-17AC-434C-A29C-7643FB29C896}" type="pres">
      <dgm:prSet presAssocID="{2E5F1D21-EC1B-4C85-9852-C2CDC9506D96}" presName="diagram" presStyleCnt="0">
        <dgm:presLayoutVars>
          <dgm:dir/>
          <dgm:resizeHandles val="exact"/>
        </dgm:presLayoutVars>
      </dgm:prSet>
      <dgm:spPr/>
      <dgm:t>
        <a:bodyPr/>
        <a:lstStyle/>
        <a:p>
          <a:endParaRPr lang="zh-CN" altLang="en-US"/>
        </a:p>
      </dgm:t>
    </dgm:pt>
    <dgm:pt modelId="{5EB69701-1C9E-41AC-A016-222513CB0038}" type="pres">
      <dgm:prSet presAssocID="{72CD0EFA-B950-41D4-AB5F-E559B0D61C26}" presName="node" presStyleLbl="node1" presStyleIdx="0" presStyleCnt="5">
        <dgm:presLayoutVars>
          <dgm:bulletEnabled val="1"/>
        </dgm:presLayoutVars>
      </dgm:prSet>
      <dgm:spPr/>
      <dgm:t>
        <a:bodyPr/>
        <a:lstStyle/>
        <a:p>
          <a:endParaRPr lang="zh-CN" altLang="en-US"/>
        </a:p>
      </dgm:t>
    </dgm:pt>
    <dgm:pt modelId="{2085AEC1-246C-4398-97CD-B90DFCB4F8AD}" type="pres">
      <dgm:prSet presAssocID="{EDAD3062-F86C-439F-8A07-E675987FD71E}" presName="sibTrans" presStyleCnt="0"/>
      <dgm:spPr/>
    </dgm:pt>
    <dgm:pt modelId="{CF5E7943-BEB8-4CB5-89B0-E23A34DFE0E4}" type="pres">
      <dgm:prSet presAssocID="{1B4ECB9A-1BAA-4AFC-894B-8C8E28C0ABA8}" presName="node" presStyleLbl="node1" presStyleIdx="1" presStyleCnt="5">
        <dgm:presLayoutVars>
          <dgm:bulletEnabled val="1"/>
        </dgm:presLayoutVars>
      </dgm:prSet>
      <dgm:spPr/>
      <dgm:t>
        <a:bodyPr/>
        <a:lstStyle/>
        <a:p>
          <a:endParaRPr lang="zh-CN" altLang="en-US"/>
        </a:p>
      </dgm:t>
    </dgm:pt>
    <dgm:pt modelId="{78992EB1-A827-4584-85AF-FF90AF42A9B7}" type="pres">
      <dgm:prSet presAssocID="{1AAE9B7C-639B-409E-94B7-16AA77659E4B}" presName="sibTrans" presStyleCnt="0"/>
      <dgm:spPr/>
    </dgm:pt>
    <dgm:pt modelId="{C8C96E4E-6043-4D5A-A7CD-C866C4E4F635}" type="pres">
      <dgm:prSet presAssocID="{3885587E-229E-4CC4-ADF3-B52F60745433}" presName="node" presStyleLbl="node1" presStyleIdx="2" presStyleCnt="5" custLinFactNeighborX="-1148" custLinFactNeighborY="638">
        <dgm:presLayoutVars>
          <dgm:bulletEnabled val="1"/>
        </dgm:presLayoutVars>
      </dgm:prSet>
      <dgm:spPr/>
      <dgm:t>
        <a:bodyPr/>
        <a:lstStyle/>
        <a:p>
          <a:endParaRPr lang="zh-CN" altLang="en-US"/>
        </a:p>
      </dgm:t>
    </dgm:pt>
    <dgm:pt modelId="{27A3CB80-ADC7-4D2B-9F91-E56B08F4891A}" type="pres">
      <dgm:prSet presAssocID="{71AB398F-DA6E-4FBB-B70D-D20FA660E97D}" presName="sibTrans" presStyleCnt="0"/>
      <dgm:spPr/>
    </dgm:pt>
    <dgm:pt modelId="{81E53B76-BB8A-41C6-89FA-BCCEEFB39F5F}" type="pres">
      <dgm:prSet presAssocID="{B9EFE537-4259-4DE1-B7D1-50188EEE74F6}" presName="node" presStyleLbl="node1" presStyleIdx="3" presStyleCnt="5">
        <dgm:presLayoutVars>
          <dgm:bulletEnabled val="1"/>
        </dgm:presLayoutVars>
      </dgm:prSet>
      <dgm:spPr/>
      <dgm:t>
        <a:bodyPr/>
        <a:lstStyle/>
        <a:p>
          <a:endParaRPr lang="zh-CN" altLang="en-US"/>
        </a:p>
      </dgm:t>
    </dgm:pt>
    <dgm:pt modelId="{C1A40299-B422-4865-9F10-AA5EA39E7618}" type="pres">
      <dgm:prSet presAssocID="{43A638E5-C695-4CCE-9385-2CC58CBD4347}" presName="sibTrans" presStyleCnt="0"/>
      <dgm:spPr/>
    </dgm:pt>
    <dgm:pt modelId="{7A831B7B-FD7D-42AC-8C6B-C477D43523F9}" type="pres">
      <dgm:prSet presAssocID="{E1734A84-187B-4FD1-B66F-21FDCA98DD41}" presName="node" presStyleLbl="node1" presStyleIdx="4" presStyleCnt="5" custLinFactNeighborX="-383">
        <dgm:presLayoutVars>
          <dgm:bulletEnabled val="1"/>
        </dgm:presLayoutVars>
      </dgm:prSet>
      <dgm:spPr/>
      <dgm:t>
        <a:bodyPr/>
        <a:lstStyle/>
        <a:p>
          <a:endParaRPr lang="zh-CN" altLang="en-US"/>
        </a:p>
      </dgm:t>
    </dgm:pt>
  </dgm:ptLst>
  <dgm:cxnLst>
    <dgm:cxn modelId="{FC3E4FA2-E60F-4AC4-8A53-DEA68DCB788F}" srcId="{2E5F1D21-EC1B-4C85-9852-C2CDC9506D96}" destId="{3885587E-229E-4CC4-ADF3-B52F60745433}" srcOrd="2" destOrd="0" parTransId="{5D4D483E-CA5E-4C03-8F2A-BB9DBA52F7CB}" sibTransId="{71AB398F-DA6E-4FBB-B70D-D20FA660E97D}"/>
    <dgm:cxn modelId="{27B50887-F55C-4880-A2D4-7D4F2D99F833}" srcId="{2E5F1D21-EC1B-4C85-9852-C2CDC9506D96}" destId="{1B4ECB9A-1BAA-4AFC-894B-8C8E28C0ABA8}" srcOrd="1" destOrd="0" parTransId="{42582CFE-24DB-4DD6-86CE-5B18BC062022}" sibTransId="{1AAE9B7C-639B-409E-94B7-16AA77659E4B}"/>
    <dgm:cxn modelId="{DCC48754-94CD-4D57-8E4D-D0ED0227BB29}" srcId="{2E5F1D21-EC1B-4C85-9852-C2CDC9506D96}" destId="{E1734A84-187B-4FD1-B66F-21FDCA98DD41}" srcOrd="4" destOrd="0" parTransId="{A3F5F958-786E-49FD-A0AC-B43F93C8395F}" sibTransId="{3C55112A-E8BA-479C-B7F0-A2AEE14792D4}"/>
    <dgm:cxn modelId="{0FEB2B6E-5DD1-4C6A-8C96-6E3B8144F4B8}" type="presOf" srcId="{2E5F1D21-EC1B-4C85-9852-C2CDC9506D96}" destId="{EBDBF1D2-17AC-434C-A29C-7643FB29C896}" srcOrd="0" destOrd="0" presId="urn:microsoft.com/office/officeart/2005/8/layout/default"/>
    <dgm:cxn modelId="{1EEC93C1-6E2E-4A74-BCE2-2C0BA1C6B552}" srcId="{2E5F1D21-EC1B-4C85-9852-C2CDC9506D96}" destId="{B9EFE537-4259-4DE1-B7D1-50188EEE74F6}" srcOrd="3" destOrd="0" parTransId="{51F228F9-DF22-47FB-8F4A-02FE9064A6EA}" sibTransId="{43A638E5-C695-4CCE-9385-2CC58CBD4347}"/>
    <dgm:cxn modelId="{AF753B1F-C04F-442D-9420-8CFA9F3C1135}" type="presOf" srcId="{3885587E-229E-4CC4-ADF3-B52F60745433}" destId="{C8C96E4E-6043-4D5A-A7CD-C866C4E4F635}" srcOrd="0" destOrd="0" presId="urn:microsoft.com/office/officeart/2005/8/layout/default"/>
    <dgm:cxn modelId="{BEDA4C6B-2C47-456C-9F86-ED5EF2D858DE}" type="presOf" srcId="{B9EFE537-4259-4DE1-B7D1-50188EEE74F6}" destId="{81E53B76-BB8A-41C6-89FA-BCCEEFB39F5F}" srcOrd="0" destOrd="0" presId="urn:microsoft.com/office/officeart/2005/8/layout/default"/>
    <dgm:cxn modelId="{66FB0ED2-C197-4669-B3E7-8183EB9B1591}" type="presOf" srcId="{72CD0EFA-B950-41D4-AB5F-E559B0D61C26}" destId="{5EB69701-1C9E-41AC-A016-222513CB0038}" srcOrd="0" destOrd="0" presId="urn:microsoft.com/office/officeart/2005/8/layout/default"/>
    <dgm:cxn modelId="{C4878764-8BD3-4362-809B-D5B8A11A6102}" type="presOf" srcId="{1B4ECB9A-1BAA-4AFC-894B-8C8E28C0ABA8}" destId="{CF5E7943-BEB8-4CB5-89B0-E23A34DFE0E4}" srcOrd="0" destOrd="0" presId="urn:microsoft.com/office/officeart/2005/8/layout/default"/>
    <dgm:cxn modelId="{09E1D9CC-9A12-4409-9504-959C31596925}" type="presOf" srcId="{E1734A84-187B-4FD1-B66F-21FDCA98DD41}" destId="{7A831B7B-FD7D-42AC-8C6B-C477D43523F9}" srcOrd="0" destOrd="0" presId="urn:microsoft.com/office/officeart/2005/8/layout/default"/>
    <dgm:cxn modelId="{75BB16E4-C787-40E4-A520-5A404CAD087C}" srcId="{2E5F1D21-EC1B-4C85-9852-C2CDC9506D96}" destId="{72CD0EFA-B950-41D4-AB5F-E559B0D61C26}" srcOrd="0" destOrd="0" parTransId="{E7C7FFC4-0275-46F4-9813-A430B067DA7F}" sibTransId="{EDAD3062-F86C-439F-8A07-E675987FD71E}"/>
    <dgm:cxn modelId="{F05EECE5-4F0B-48CD-95B7-9E162A44CE81}" type="presParOf" srcId="{EBDBF1D2-17AC-434C-A29C-7643FB29C896}" destId="{5EB69701-1C9E-41AC-A016-222513CB0038}" srcOrd="0" destOrd="0" presId="urn:microsoft.com/office/officeart/2005/8/layout/default"/>
    <dgm:cxn modelId="{C24FB2CC-C44B-4FE6-A82F-E7E3B7CF761F}" type="presParOf" srcId="{EBDBF1D2-17AC-434C-A29C-7643FB29C896}" destId="{2085AEC1-246C-4398-97CD-B90DFCB4F8AD}" srcOrd="1" destOrd="0" presId="urn:microsoft.com/office/officeart/2005/8/layout/default"/>
    <dgm:cxn modelId="{23299F8D-5AD4-4506-A9F9-2098C915F3F7}" type="presParOf" srcId="{EBDBF1D2-17AC-434C-A29C-7643FB29C896}" destId="{CF5E7943-BEB8-4CB5-89B0-E23A34DFE0E4}" srcOrd="2" destOrd="0" presId="urn:microsoft.com/office/officeart/2005/8/layout/default"/>
    <dgm:cxn modelId="{33F1C7D4-8175-4FF3-8B91-F8ECD3EEAA90}" type="presParOf" srcId="{EBDBF1D2-17AC-434C-A29C-7643FB29C896}" destId="{78992EB1-A827-4584-85AF-FF90AF42A9B7}" srcOrd="3" destOrd="0" presId="urn:microsoft.com/office/officeart/2005/8/layout/default"/>
    <dgm:cxn modelId="{2D534589-9F05-4560-8659-B5C227975C73}" type="presParOf" srcId="{EBDBF1D2-17AC-434C-A29C-7643FB29C896}" destId="{C8C96E4E-6043-4D5A-A7CD-C866C4E4F635}" srcOrd="4" destOrd="0" presId="urn:microsoft.com/office/officeart/2005/8/layout/default"/>
    <dgm:cxn modelId="{1ED45BE6-4884-4F13-8A28-45EBE9000682}" type="presParOf" srcId="{EBDBF1D2-17AC-434C-A29C-7643FB29C896}" destId="{27A3CB80-ADC7-4D2B-9F91-E56B08F4891A}" srcOrd="5" destOrd="0" presId="urn:microsoft.com/office/officeart/2005/8/layout/default"/>
    <dgm:cxn modelId="{2DB98B9F-4787-490F-8A5D-689C25A4C453}" type="presParOf" srcId="{EBDBF1D2-17AC-434C-A29C-7643FB29C896}" destId="{81E53B76-BB8A-41C6-89FA-BCCEEFB39F5F}" srcOrd="6" destOrd="0" presId="urn:microsoft.com/office/officeart/2005/8/layout/default"/>
    <dgm:cxn modelId="{0D1D136F-A867-4926-8E41-B94E6E78D0D7}" type="presParOf" srcId="{EBDBF1D2-17AC-434C-A29C-7643FB29C896}" destId="{C1A40299-B422-4865-9F10-AA5EA39E7618}" srcOrd="7" destOrd="0" presId="urn:microsoft.com/office/officeart/2005/8/layout/default"/>
    <dgm:cxn modelId="{8E0751E2-7CA9-4CAB-8A77-77EA00F74468}" type="presParOf" srcId="{EBDBF1D2-17AC-434C-A29C-7643FB29C896}" destId="{7A831B7B-FD7D-42AC-8C6B-C477D43523F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151CE-2C31-4012-9828-E1C49E3397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3D014E7-580E-460D-B4FF-41F46D416470}">
      <dgm:prSet phldrT="[Text]" custT="1"/>
      <dgm:spPr>
        <a:solidFill>
          <a:srgbClr val="4B658D"/>
        </a:solidFill>
      </dgm:spPr>
      <dgm:t>
        <a:bodyPr/>
        <a:lstStyle/>
        <a:p>
          <a:r>
            <a:rPr lang="en-GB" sz="2400" dirty="0">
              <a:solidFill>
                <a:schemeClr val="bg1"/>
              </a:solidFill>
            </a:rPr>
            <a:t>Personal Statement</a:t>
          </a:r>
        </a:p>
      </dgm:t>
    </dgm:pt>
    <dgm:pt modelId="{5EF8E280-4A14-49ED-A2C8-38DFB71505D5}" type="parTrans" cxnId="{04B1A220-35C2-468F-8436-B60A5CF0DB74}">
      <dgm:prSet/>
      <dgm:spPr/>
      <dgm:t>
        <a:bodyPr/>
        <a:lstStyle/>
        <a:p>
          <a:endParaRPr lang="en-GB"/>
        </a:p>
      </dgm:t>
    </dgm:pt>
    <dgm:pt modelId="{97CC3E3C-26EB-4AE0-AC84-5559885D1746}" type="sibTrans" cxnId="{04B1A220-35C2-468F-8436-B60A5CF0DB74}">
      <dgm:prSet/>
      <dgm:spPr/>
      <dgm:t>
        <a:bodyPr/>
        <a:lstStyle/>
        <a:p>
          <a:endParaRPr lang="en-GB"/>
        </a:p>
      </dgm:t>
    </dgm:pt>
    <dgm:pt modelId="{BD1BDF81-6554-4C23-8D95-F27C0F15EE00}">
      <dgm:prSet phldrT="[Text]" custT="1"/>
      <dgm:spPr>
        <a:solidFill>
          <a:srgbClr val="4B658D"/>
        </a:solidFill>
      </dgm:spPr>
      <dgm:t>
        <a:bodyPr/>
        <a:lstStyle/>
        <a:p>
          <a:r>
            <a:rPr lang="en-GB" sz="2400" dirty="0">
              <a:solidFill>
                <a:schemeClr val="bg1"/>
              </a:solidFill>
            </a:rPr>
            <a:t>Submission &amp; SAQ</a:t>
          </a:r>
        </a:p>
      </dgm:t>
    </dgm:pt>
    <dgm:pt modelId="{808572DE-F93C-4129-AC56-77B21D319C9B}" type="parTrans" cxnId="{2B6C90DF-CA7C-4B44-9F45-BE2AE0A75B24}">
      <dgm:prSet/>
      <dgm:spPr/>
      <dgm:t>
        <a:bodyPr/>
        <a:lstStyle/>
        <a:p>
          <a:endParaRPr lang="en-GB"/>
        </a:p>
      </dgm:t>
    </dgm:pt>
    <dgm:pt modelId="{0DD2634E-8350-4E74-809F-51989C8D14C0}" type="sibTrans" cxnId="{2B6C90DF-CA7C-4B44-9F45-BE2AE0A75B24}">
      <dgm:prSet/>
      <dgm:spPr/>
      <dgm:t>
        <a:bodyPr/>
        <a:lstStyle/>
        <a:p>
          <a:endParaRPr lang="en-GB"/>
        </a:p>
      </dgm:t>
    </dgm:pt>
    <dgm:pt modelId="{B6D85BA4-E71D-46F7-ABE7-85409D2DF14A}">
      <dgm:prSet phldrT="[Text]" custT="1"/>
      <dgm:spPr>
        <a:solidFill>
          <a:srgbClr val="4B658D"/>
        </a:solidFill>
      </dgm:spPr>
      <dgm:t>
        <a:bodyPr/>
        <a:lstStyle/>
        <a:p>
          <a:r>
            <a:rPr lang="en-GB" sz="2400" dirty="0">
              <a:solidFill>
                <a:schemeClr val="bg1"/>
              </a:solidFill>
            </a:rPr>
            <a:t>Entry &amp; Admission Tests</a:t>
          </a:r>
        </a:p>
      </dgm:t>
    </dgm:pt>
    <dgm:pt modelId="{86F99C13-1F87-4410-8934-7EE079D8EA40}" type="parTrans" cxnId="{0FC87C7E-577E-43F9-BEB3-E6CDCFC0DCC6}">
      <dgm:prSet/>
      <dgm:spPr/>
      <dgm:t>
        <a:bodyPr/>
        <a:lstStyle/>
        <a:p>
          <a:endParaRPr lang="en-GB"/>
        </a:p>
      </dgm:t>
    </dgm:pt>
    <dgm:pt modelId="{657293FF-2853-43A7-BD94-A4E7B3FEC983}" type="sibTrans" cxnId="{0FC87C7E-577E-43F9-BEB3-E6CDCFC0DCC6}">
      <dgm:prSet/>
      <dgm:spPr/>
      <dgm:t>
        <a:bodyPr/>
        <a:lstStyle/>
        <a:p>
          <a:endParaRPr lang="en-GB"/>
        </a:p>
      </dgm:t>
    </dgm:pt>
    <dgm:pt modelId="{49B3FB50-9595-4970-B6AB-6A6CBCF0DADD}">
      <dgm:prSet phldrT="[Text]" custT="1"/>
      <dgm:spPr>
        <a:solidFill>
          <a:srgbClr val="4B658D"/>
        </a:solidFill>
      </dgm:spPr>
      <dgm:t>
        <a:bodyPr/>
        <a:lstStyle/>
        <a:p>
          <a:r>
            <a:rPr lang="en-GB" sz="2400" dirty="0">
              <a:solidFill>
                <a:schemeClr val="bg1"/>
              </a:solidFill>
            </a:rPr>
            <a:t>Written Work</a:t>
          </a:r>
        </a:p>
      </dgm:t>
    </dgm:pt>
    <dgm:pt modelId="{9E48943E-1525-4986-A74A-86204D3F451E}" type="parTrans" cxnId="{7C0B4D31-B3C5-4FB1-8E6D-4E267B5603C5}">
      <dgm:prSet/>
      <dgm:spPr/>
      <dgm:t>
        <a:bodyPr/>
        <a:lstStyle/>
        <a:p>
          <a:endParaRPr lang="en-GB"/>
        </a:p>
      </dgm:t>
    </dgm:pt>
    <dgm:pt modelId="{4739285C-B596-4E22-8F4C-213D48F69568}" type="sibTrans" cxnId="{7C0B4D31-B3C5-4FB1-8E6D-4E267B5603C5}">
      <dgm:prSet/>
      <dgm:spPr/>
      <dgm:t>
        <a:bodyPr/>
        <a:lstStyle/>
        <a:p>
          <a:endParaRPr lang="en-GB"/>
        </a:p>
      </dgm:t>
    </dgm:pt>
    <dgm:pt modelId="{B7B5DBF3-478A-4BF4-9F46-A3266EC28C44}" type="pres">
      <dgm:prSet presAssocID="{69C151CE-2C31-4012-9828-E1C49E3397E7}" presName="linear" presStyleCnt="0">
        <dgm:presLayoutVars>
          <dgm:animLvl val="lvl"/>
          <dgm:resizeHandles val="exact"/>
        </dgm:presLayoutVars>
      </dgm:prSet>
      <dgm:spPr/>
      <dgm:t>
        <a:bodyPr/>
        <a:lstStyle/>
        <a:p>
          <a:endParaRPr lang="zh-CN" altLang="en-US"/>
        </a:p>
      </dgm:t>
    </dgm:pt>
    <dgm:pt modelId="{07BDD03A-99F4-4CF4-BCC6-63B7AE65D026}" type="pres">
      <dgm:prSet presAssocID="{63D014E7-580E-460D-B4FF-41F46D416470}" presName="parentText" presStyleLbl="node1" presStyleIdx="0" presStyleCnt="4">
        <dgm:presLayoutVars>
          <dgm:chMax val="0"/>
          <dgm:bulletEnabled val="1"/>
        </dgm:presLayoutVars>
      </dgm:prSet>
      <dgm:spPr/>
      <dgm:t>
        <a:bodyPr/>
        <a:lstStyle/>
        <a:p>
          <a:endParaRPr lang="zh-CN" altLang="en-US"/>
        </a:p>
      </dgm:t>
    </dgm:pt>
    <dgm:pt modelId="{E7E96219-3587-47C4-89E0-4B42B68ADC09}" type="pres">
      <dgm:prSet presAssocID="{97CC3E3C-26EB-4AE0-AC84-5559885D1746}" presName="spacer" presStyleCnt="0"/>
      <dgm:spPr/>
    </dgm:pt>
    <dgm:pt modelId="{A32BF25C-C813-4523-98C7-ED7BE13AD7C0}" type="pres">
      <dgm:prSet presAssocID="{BD1BDF81-6554-4C23-8D95-F27C0F15EE00}" presName="parentText" presStyleLbl="node1" presStyleIdx="1" presStyleCnt="4">
        <dgm:presLayoutVars>
          <dgm:chMax val="0"/>
          <dgm:bulletEnabled val="1"/>
        </dgm:presLayoutVars>
      </dgm:prSet>
      <dgm:spPr/>
      <dgm:t>
        <a:bodyPr/>
        <a:lstStyle/>
        <a:p>
          <a:endParaRPr lang="zh-CN" altLang="en-US"/>
        </a:p>
      </dgm:t>
    </dgm:pt>
    <dgm:pt modelId="{C75B7199-2AB1-4FC5-ADCF-DFC7229CD4AB}" type="pres">
      <dgm:prSet presAssocID="{0DD2634E-8350-4E74-809F-51989C8D14C0}" presName="spacer" presStyleCnt="0"/>
      <dgm:spPr/>
    </dgm:pt>
    <dgm:pt modelId="{3A1CCE70-137D-4290-B32C-5A3CAE5C0CB9}" type="pres">
      <dgm:prSet presAssocID="{B6D85BA4-E71D-46F7-ABE7-85409D2DF14A}" presName="parentText" presStyleLbl="node1" presStyleIdx="2" presStyleCnt="4">
        <dgm:presLayoutVars>
          <dgm:chMax val="0"/>
          <dgm:bulletEnabled val="1"/>
        </dgm:presLayoutVars>
      </dgm:prSet>
      <dgm:spPr/>
      <dgm:t>
        <a:bodyPr/>
        <a:lstStyle/>
        <a:p>
          <a:endParaRPr lang="zh-CN" altLang="en-US"/>
        </a:p>
      </dgm:t>
    </dgm:pt>
    <dgm:pt modelId="{E07D55E8-B033-4521-BCFB-25F16C57D84D}" type="pres">
      <dgm:prSet presAssocID="{657293FF-2853-43A7-BD94-A4E7B3FEC983}" presName="spacer" presStyleCnt="0"/>
      <dgm:spPr/>
    </dgm:pt>
    <dgm:pt modelId="{7258FE50-C824-4C05-A42E-8E27C2B93BE3}" type="pres">
      <dgm:prSet presAssocID="{49B3FB50-9595-4970-B6AB-6A6CBCF0DADD}" presName="parentText" presStyleLbl="node1" presStyleIdx="3" presStyleCnt="4">
        <dgm:presLayoutVars>
          <dgm:chMax val="0"/>
          <dgm:bulletEnabled val="1"/>
        </dgm:presLayoutVars>
      </dgm:prSet>
      <dgm:spPr/>
      <dgm:t>
        <a:bodyPr/>
        <a:lstStyle/>
        <a:p>
          <a:endParaRPr lang="zh-CN" altLang="en-US"/>
        </a:p>
      </dgm:t>
    </dgm:pt>
  </dgm:ptLst>
  <dgm:cxnLst>
    <dgm:cxn modelId="{2D96770A-B340-425D-93A8-497F0A8BA6CD}" type="presOf" srcId="{49B3FB50-9595-4970-B6AB-6A6CBCF0DADD}" destId="{7258FE50-C824-4C05-A42E-8E27C2B93BE3}" srcOrd="0" destOrd="0" presId="urn:microsoft.com/office/officeart/2005/8/layout/vList2"/>
    <dgm:cxn modelId="{06B3AF1A-7929-4500-BCD2-35191509EE84}" type="presOf" srcId="{69C151CE-2C31-4012-9828-E1C49E3397E7}" destId="{B7B5DBF3-478A-4BF4-9F46-A3266EC28C44}" srcOrd="0" destOrd="0" presId="urn:microsoft.com/office/officeart/2005/8/layout/vList2"/>
    <dgm:cxn modelId="{18344101-0EFC-4665-A6DA-1ED00E3C8A3F}" type="presOf" srcId="{BD1BDF81-6554-4C23-8D95-F27C0F15EE00}" destId="{A32BF25C-C813-4523-98C7-ED7BE13AD7C0}" srcOrd="0" destOrd="0" presId="urn:microsoft.com/office/officeart/2005/8/layout/vList2"/>
    <dgm:cxn modelId="{459EA0AF-EA11-4BA6-B06B-84EF2C4FD259}" type="presOf" srcId="{63D014E7-580E-460D-B4FF-41F46D416470}" destId="{07BDD03A-99F4-4CF4-BCC6-63B7AE65D026}" srcOrd="0" destOrd="0" presId="urn:microsoft.com/office/officeart/2005/8/layout/vList2"/>
    <dgm:cxn modelId="{7C0B4D31-B3C5-4FB1-8E6D-4E267B5603C5}" srcId="{69C151CE-2C31-4012-9828-E1C49E3397E7}" destId="{49B3FB50-9595-4970-B6AB-6A6CBCF0DADD}" srcOrd="3" destOrd="0" parTransId="{9E48943E-1525-4986-A74A-86204D3F451E}" sibTransId="{4739285C-B596-4E22-8F4C-213D48F69568}"/>
    <dgm:cxn modelId="{04B1A220-35C2-468F-8436-B60A5CF0DB74}" srcId="{69C151CE-2C31-4012-9828-E1C49E3397E7}" destId="{63D014E7-580E-460D-B4FF-41F46D416470}" srcOrd="0" destOrd="0" parTransId="{5EF8E280-4A14-49ED-A2C8-38DFB71505D5}" sibTransId="{97CC3E3C-26EB-4AE0-AC84-5559885D1746}"/>
    <dgm:cxn modelId="{2B6C90DF-CA7C-4B44-9F45-BE2AE0A75B24}" srcId="{69C151CE-2C31-4012-9828-E1C49E3397E7}" destId="{BD1BDF81-6554-4C23-8D95-F27C0F15EE00}" srcOrd="1" destOrd="0" parTransId="{808572DE-F93C-4129-AC56-77B21D319C9B}" sibTransId="{0DD2634E-8350-4E74-809F-51989C8D14C0}"/>
    <dgm:cxn modelId="{0FC87C7E-577E-43F9-BEB3-E6CDCFC0DCC6}" srcId="{69C151CE-2C31-4012-9828-E1C49E3397E7}" destId="{B6D85BA4-E71D-46F7-ABE7-85409D2DF14A}" srcOrd="2" destOrd="0" parTransId="{86F99C13-1F87-4410-8934-7EE079D8EA40}" sibTransId="{657293FF-2853-43A7-BD94-A4E7B3FEC983}"/>
    <dgm:cxn modelId="{90518E23-9686-49EB-B13F-B060ADFB0E5B}" type="presOf" srcId="{B6D85BA4-E71D-46F7-ABE7-85409D2DF14A}" destId="{3A1CCE70-137D-4290-B32C-5A3CAE5C0CB9}" srcOrd="0" destOrd="0" presId="urn:microsoft.com/office/officeart/2005/8/layout/vList2"/>
    <dgm:cxn modelId="{97104D21-25A8-407B-A30A-F9FDEC670EE3}" type="presParOf" srcId="{B7B5DBF3-478A-4BF4-9F46-A3266EC28C44}" destId="{07BDD03A-99F4-4CF4-BCC6-63B7AE65D026}" srcOrd="0" destOrd="0" presId="urn:microsoft.com/office/officeart/2005/8/layout/vList2"/>
    <dgm:cxn modelId="{6D4F3A93-C017-45EB-8C99-0EC893234F6C}" type="presParOf" srcId="{B7B5DBF3-478A-4BF4-9F46-A3266EC28C44}" destId="{E7E96219-3587-47C4-89E0-4B42B68ADC09}" srcOrd="1" destOrd="0" presId="urn:microsoft.com/office/officeart/2005/8/layout/vList2"/>
    <dgm:cxn modelId="{CA569869-2B7B-4720-AE5A-74EC375EAA36}" type="presParOf" srcId="{B7B5DBF3-478A-4BF4-9F46-A3266EC28C44}" destId="{A32BF25C-C813-4523-98C7-ED7BE13AD7C0}" srcOrd="2" destOrd="0" presId="urn:microsoft.com/office/officeart/2005/8/layout/vList2"/>
    <dgm:cxn modelId="{BAF49935-2E68-4A09-AB03-8DF2CD30AC02}" type="presParOf" srcId="{B7B5DBF3-478A-4BF4-9F46-A3266EC28C44}" destId="{C75B7199-2AB1-4FC5-ADCF-DFC7229CD4AB}" srcOrd="3" destOrd="0" presId="urn:microsoft.com/office/officeart/2005/8/layout/vList2"/>
    <dgm:cxn modelId="{12E89225-BFD1-4751-A141-FB0D01C884A9}" type="presParOf" srcId="{B7B5DBF3-478A-4BF4-9F46-A3266EC28C44}" destId="{3A1CCE70-137D-4290-B32C-5A3CAE5C0CB9}" srcOrd="4" destOrd="0" presId="urn:microsoft.com/office/officeart/2005/8/layout/vList2"/>
    <dgm:cxn modelId="{F6C9D1EF-4AEF-4557-BA2B-7AA9DD166ADC}" type="presParOf" srcId="{B7B5DBF3-478A-4BF4-9F46-A3266EC28C44}" destId="{E07D55E8-B033-4521-BCFB-25F16C57D84D}" srcOrd="5" destOrd="0" presId="urn:microsoft.com/office/officeart/2005/8/layout/vList2"/>
    <dgm:cxn modelId="{1BAF2107-2954-4F9F-98C9-21197D335621}" type="presParOf" srcId="{B7B5DBF3-478A-4BF4-9F46-A3266EC28C44}" destId="{7258FE50-C824-4C05-A42E-8E27C2B93B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9CF73-D8CF-40A9-8CA9-033D1B7A13F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GB"/>
        </a:p>
      </dgm:t>
    </dgm:pt>
    <dgm:pt modelId="{B9B6B627-E8F2-4B5C-B5D1-9D9B414126B5}">
      <dgm:prSet phldrT="[Text]"/>
      <dgm:spPr>
        <a:solidFill>
          <a:srgbClr val="4B658D"/>
        </a:solidFill>
      </dgm:spPr>
      <dgm:t>
        <a:bodyPr/>
        <a:lstStyle/>
        <a:p>
          <a:r>
            <a:rPr lang="en-GB" dirty="0"/>
            <a:t>INTERVIEW WITH A TEACHER FROM ANOTHER CAMBRIDGE SCHOOL</a:t>
          </a:r>
        </a:p>
      </dgm:t>
    </dgm:pt>
    <dgm:pt modelId="{456B3277-7915-48FD-9945-A118B42141F3}" type="parTrans" cxnId="{ED112549-7F08-47C0-A357-878E2CF01F55}">
      <dgm:prSet/>
      <dgm:spPr/>
      <dgm:t>
        <a:bodyPr/>
        <a:lstStyle/>
        <a:p>
          <a:endParaRPr lang="en-GB"/>
        </a:p>
      </dgm:t>
    </dgm:pt>
    <dgm:pt modelId="{79A30293-7F5B-4116-A305-D863F30C47DB}" type="sibTrans" cxnId="{ED112549-7F08-47C0-A357-878E2CF01F55}">
      <dgm:prSet/>
      <dgm:spPr/>
      <dgm:t>
        <a:bodyPr/>
        <a:lstStyle/>
        <a:p>
          <a:endParaRPr lang="en-GB" dirty="0"/>
        </a:p>
      </dgm:t>
    </dgm:pt>
    <dgm:pt modelId="{B2E61382-30BA-475B-8BFA-7A1CBAC89B42}">
      <dgm:prSet phldrT="[Text]"/>
      <dgm:spPr>
        <a:solidFill>
          <a:srgbClr val="4B658D"/>
        </a:solidFill>
      </dgm:spPr>
      <dgm:t>
        <a:bodyPr/>
        <a:lstStyle/>
        <a:p>
          <a:r>
            <a:rPr lang="en-GB" dirty="0"/>
            <a:t>INTERVIEW WITH PhD STUDENT</a:t>
          </a:r>
        </a:p>
      </dgm:t>
    </dgm:pt>
    <dgm:pt modelId="{1770E0A6-4040-45D5-8F9B-A1EE21F08742}" type="parTrans" cxnId="{6728075A-DFE8-4705-983C-A6D5B5F8C21A}">
      <dgm:prSet/>
      <dgm:spPr/>
      <dgm:t>
        <a:bodyPr/>
        <a:lstStyle/>
        <a:p>
          <a:endParaRPr lang="en-GB"/>
        </a:p>
      </dgm:t>
    </dgm:pt>
    <dgm:pt modelId="{C8A8323D-9C4C-495C-AC66-EC4A94413662}" type="sibTrans" cxnId="{6728075A-DFE8-4705-983C-A6D5B5F8C21A}">
      <dgm:prSet/>
      <dgm:spPr/>
      <dgm:t>
        <a:bodyPr/>
        <a:lstStyle/>
        <a:p>
          <a:endParaRPr lang="en-GB" dirty="0"/>
        </a:p>
      </dgm:t>
    </dgm:pt>
    <dgm:pt modelId="{740599CE-C24D-400E-A062-758F86FC3E5F}">
      <dgm:prSet phldrT="[Text]"/>
      <dgm:spPr>
        <a:solidFill>
          <a:srgbClr val="4B658D"/>
        </a:solidFill>
      </dgm:spPr>
      <dgm:t>
        <a:bodyPr/>
        <a:lstStyle/>
        <a:p>
          <a:r>
            <a:rPr lang="en-GB" dirty="0"/>
            <a:t>INTERVIEW WITH ADMISSIONS PROFESSOR</a:t>
          </a:r>
        </a:p>
      </dgm:t>
    </dgm:pt>
    <dgm:pt modelId="{F95D6477-F771-4E77-880C-942A69A85115}" type="parTrans" cxnId="{D7138C58-722B-46E4-BA77-418201218D6C}">
      <dgm:prSet/>
      <dgm:spPr/>
      <dgm:t>
        <a:bodyPr/>
        <a:lstStyle/>
        <a:p>
          <a:endParaRPr lang="en-GB"/>
        </a:p>
      </dgm:t>
    </dgm:pt>
    <dgm:pt modelId="{443CFE5F-FB47-44FC-8DAE-13EFC9105F69}" type="sibTrans" cxnId="{D7138C58-722B-46E4-BA77-418201218D6C}">
      <dgm:prSet/>
      <dgm:spPr/>
      <dgm:t>
        <a:bodyPr/>
        <a:lstStyle/>
        <a:p>
          <a:endParaRPr lang="en-GB" dirty="0"/>
        </a:p>
      </dgm:t>
    </dgm:pt>
    <dgm:pt modelId="{1C2443F8-2226-443E-8CD0-3D5DA33ADABC}">
      <dgm:prSet phldrT="[Text]"/>
      <dgm:spPr>
        <a:solidFill>
          <a:srgbClr val="4B658D"/>
        </a:solidFill>
      </dgm:spPr>
      <dgm:t>
        <a:bodyPr/>
        <a:lstStyle/>
        <a:p>
          <a:r>
            <a:rPr lang="en-GB" dirty="0"/>
            <a:t>UNIQUE MOCK INTERVIEW</a:t>
          </a:r>
        </a:p>
      </dgm:t>
    </dgm:pt>
    <dgm:pt modelId="{85F71F21-D516-41A8-BAD1-022F64C4FB98}" type="parTrans" cxnId="{579E513A-629B-4AD5-B695-35D04CB032B2}">
      <dgm:prSet/>
      <dgm:spPr/>
      <dgm:t>
        <a:bodyPr/>
        <a:lstStyle/>
        <a:p>
          <a:endParaRPr lang="en-GB"/>
        </a:p>
      </dgm:t>
    </dgm:pt>
    <dgm:pt modelId="{5D805475-2619-474A-A414-C6259B454B7B}" type="sibTrans" cxnId="{579E513A-629B-4AD5-B695-35D04CB032B2}">
      <dgm:prSet/>
      <dgm:spPr/>
      <dgm:t>
        <a:bodyPr/>
        <a:lstStyle/>
        <a:p>
          <a:endParaRPr lang="en-GB"/>
        </a:p>
      </dgm:t>
    </dgm:pt>
    <dgm:pt modelId="{6A3E96ED-3565-438C-A58F-B78E7F0B8CA4}">
      <dgm:prSet phldrT="[Text]"/>
      <dgm:spPr>
        <a:solidFill>
          <a:srgbClr val="4B658D"/>
        </a:solidFill>
      </dgm:spPr>
      <dgm:t>
        <a:bodyPr/>
        <a:lstStyle/>
        <a:p>
          <a:r>
            <a:rPr lang="en-GB" dirty="0"/>
            <a:t>INTERVIEW WITH ST ANDREW’S TEACHER</a:t>
          </a:r>
        </a:p>
      </dgm:t>
    </dgm:pt>
    <dgm:pt modelId="{C4FED596-929D-49A9-8F5A-C5951F1DCAAD}" type="sibTrans" cxnId="{3601385F-1FC5-407B-90E9-1C40D185EC58}">
      <dgm:prSet/>
      <dgm:spPr/>
      <dgm:t>
        <a:bodyPr/>
        <a:lstStyle/>
        <a:p>
          <a:endParaRPr lang="en-GB" dirty="0"/>
        </a:p>
      </dgm:t>
    </dgm:pt>
    <dgm:pt modelId="{A2E9C1FF-8740-4505-8198-C6C4F6DBA4EA}" type="parTrans" cxnId="{3601385F-1FC5-407B-90E9-1C40D185EC58}">
      <dgm:prSet/>
      <dgm:spPr/>
      <dgm:t>
        <a:bodyPr/>
        <a:lstStyle/>
        <a:p>
          <a:endParaRPr lang="en-GB"/>
        </a:p>
      </dgm:t>
    </dgm:pt>
    <dgm:pt modelId="{4DF3C9F6-22DD-4EF7-B923-09FA7AB62F72}" type="pres">
      <dgm:prSet presAssocID="{D9E9CF73-D8CF-40A9-8CA9-033D1B7A13FF}" presName="outerComposite" presStyleCnt="0">
        <dgm:presLayoutVars>
          <dgm:chMax val="5"/>
          <dgm:dir/>
          <dgm:resizeHandles val="exact"/>
        </dgm:presLayoutVars>
      </dgm:prSet>
      <dgm:spPr/>
      <dgm:t>
        <a:bodyPr/>
        <a:lstStyle/>
        <a:p>
          <a:endParaRPr lang="zh-CN" altLang="en-US"/>
        </a:p>
      </dgm:t>
    </dgm:pt>
    <dgm:pt modelId="{4EE4C12F-F00B-47EB-86E6-2072D1186A46}" type="pres">
      <dgm:prSet presAssocID="{D9E9CF73-D8CF-40A9-8CA9-033D1B7A13FF}" presName="dummyMaxCanvas" presStyleCnt="0">
        <dgm:presLayoutVars/>
      </dgm:prSet>
      <dgm:spPr/>
    </dgm:pt>
    <dgm:pt modelId="{7A8AABE2-BD0B-460A-8351-D2F2F705D44A}" type="pres">
      <dgm:prSet presAssocID="{D9E9CF73-D8CF-40A9-8CA9-033D1B7A13FF}" presName="FiveNodes_1" presStyleLbl="node1" presStyleIdx="0" presStyleCnt="5">
        <dgm:presLayoutVars>
          <dgm:bulletEnabled val="1"/>
        </dgm:presLayoutVars>
      </dgm:prSet>
      <dgm:spPr/>
      <dgm:t>
        <a:bodyPr/>
        <a:lstStyle/>
        <a:p>
          <a:endParaRPr lang="zh-CN" altLang="en-US"/>
        </a:p>
      </dgm:t>
    </dgm:pt>
    <dgm:pt modelId="{7E3E3167-8970-452B-BB8F-B6FF942B1327}" type="pres">
      <dgm:prSet presAssocID="{D9E9CF73-D8CF-40A9-8CA9-033D1B7A13FF}" presName="FiveNodes_2" presStyleLbl="node1" presStyleIdx="1" presStyleCnt="5">
        <dgm:presLayoutVars>
          <dgm:bulletEnabled val="1"/>
        </dgm:presLayoutVars>
      </dgm:prSet>
      <dgm:spPr/>
      <dgm:t>
        <a:bodyPr/>
        <a:lstStyle/>
        <a:p>
          <a:endParaRPr lang="zh-CN" altLang="en-US"/>
        </a:p>
      </dgm:t>
    </dgm:pt>
    <dgm:pt modelId="{B52A26F6-8B1B-43CE-8F07-270EB1F7AB09}" type="pres">
      <dgm:prSet presAssocID="{D9E9CF73-D8CF-40A9-8CA9-033D1B7A13FF}" presName="FiveNodes_3" presStyleLbl="node1" presStyleIdx="2" presStyleCnt="5">
        <dgm:presLayoutVars>
          <dgm:bulletEnabled val="1"/>
        </dgm:presLayoutVars>
      </dgm:prSet>
      <dgm:spPr/>
      <dgm:t>
        <a:bodyPr/>
        <a:lstStyle/>
        <a:p>
          <a:endParaRPr lang="zh-CN" altLang="en-US"/>
        </a:p>
      </dgm:t>
    </dgm:pt>
    <dgm:pt modelId="{F58775B4-EB39-4C57-BEAD-8BAA9FAA167B}" type="pres">
      <dgm:prSet presAssocID="{D9E9CF73-D8CF-40A9-8CA9-033D1B7A13FF}" presName="FiveNodes_4" presStyleLbl="node1" presStyleIdx="3" presStyleCnt="5">
        <dgm:presLayoutVars>
          <dgm:bulletEnabled val="1"/>
        </dgm:presLayoutVars>
      </dgm:prSet>
      <dgm:spPr/>
      <dgm:t>
        <a:bodyPr/>
        <a:lstStyle/>
        <a:p>
          <a:endParaRPr lang="zh-CN" altLang="en-US"/>
        </a:p>
      </dgm:t>
    </dgm:pt>
    <dgm:pt modelId="{6B1C9734-1DB2-423C-A928-98FAF759EE7B}" type="pres">
      <dgm:prSet presAssocID="{D9E9CF73-D8CF-40A9-8CA9-033D1B7A13FF}" presName="FiveNodes_5" presStyleLbl="node1" presStyleIdx="4" presStyleCnt="5">
        <dgm:presLayoutVars>
          <dgm:bulletEnabled val="1"/>
        </dgm:presLayoutVars>
      </dgm:prSet>
      <dgm:spPr/>
      <dgm:t>
        <a:bodyPr/>
        <a:lstStyle/>
        <a:p>
          <a:endParaRPr lang="zh-CN" altLang="en-US"/>
        </a:p>
      </dgm:t>
    </dgm:pt>
    <dgm:pt modelId="{B0D0001C-9C44-4BDE-AEF5-63FE95F8C45F}" type="pres">
      <dgm:prSet presAssocID="{D9E9CF73-D8CF-40A9-8CA9-033D1B7A13FF}" presName="FiveConn_1-2" presStyleLbl="fgAccFollowNode1" presStyleIdx="0" presStyleCnt="4">
        <dgm:presLayoutVars>
          <dgm:bulletEnabled val="1"/>
        </dgm:presLayoutVars>
      </dgm:prSet>
      <dgm:spPr/>
      <dgm:t>
        <a:bodyPr/>
        <a:lstStyle/>
        <a:p>
          <a:endParaRPr lang="zh-CN" altLang="en-US"/>
        </a:p>
      </dgm:t>
    </dgm:pt>
    <dgm:pt modelId="{E57102D1-9A6C-4A12-AA54-618FC01A887D}" type="pres">
      <dgm:prSet presAssocID="{D9E9CF73-D8CF-40A9-8CA9-033D1B7A13FF}" presName="FiveConn_2-3" presStyleLbl="fgAccFollowNode1" presStyleIdx="1" presStyleCnt="4">
        <dgm:presLayoutVars>
          <dgm:bulletEnabled val="1"/>
        </dgm:presLayoutVars>
      </dgm:prSet>
      <dgm:spPr/>
      <dgm:t>
        <a:bodyPr/>
        <a:lstStyle/>
        <a:p>
          <a:endParaRPr lang="zh-CN" altLang="en-US"/>
        </a:p>
      </dgm:t>
    </dgm:pt>
    <dgm:pt modelId="{9CD3A597-06C3-46B5-AD69-A9688B171EAB}" type="pres">
      <dgm:prSet presAssocID="{D9E9CF73-D8CF-40A9-8CA9-033D1B7A13FF}" presName="FiveConn_3-4" presStyleLbl="fgAccFollowNode1" presStyleIdx="2" presStyleCnt="4">
        <dgm:presLayoutVars>
          <dgm:bulletEnabled val="1"/>
        </dgm:presLayoutVars>
      </dgm:prSet>
      <dgm:spPr/>
      <dgm:t>
        <a:bodyPr/>
        <a:lstStyle/>
        <a:p>
          <a:endParaRPr lang="zh-CN" altLang="en-US"/>
        </a:p>
      </dgm:t>
    </dgm:pt>
    <dgm:pt modelId="{86026144-0CD4-4C2C-BD56-E790A4741592}" type="pres">
      <dgm:prSet presAssocID="{D9E9CF73-D8CF-40A9-8CA9-033D1B7A13FF}" presName="FiveConn_4-5" presStyleLbl="fgAccFollowNode1" presStyleIdx="3" presStyleCnt="4">
        <dgm:presLayoutVars>
          <dgm:bulletEnabled val="1"/>
        </dgm:presLayoutVars>
      </dgm:prSet>
      <dgm:spPr/>
      <dgm:t>
        <a:bodyPr/>
        <a:lstStyle/>
        <a:p>
          <a:endParaRPr lang="zh-CN" altLang="en-US"/>
        </a:p>
      </dgm:t>
    </dgm:pt>
    <dgm:pt modelId="{ECE4421F-0DF0-42CE-93F2-017943BBCCBD}" type="pres">
      <dgm:prSet presAssocID="{D9E9CF73-D8CF-40A9-8CA9-033D1B7A13FF}" presName="FiveNodes_1_text" presStyleLbl="node1" presStyleIdx="4" presStyleCnt="5">
        <dgm:presLayoutVars>
          <dgm:bulletEnabled val="1"/>
        </dgm:presLayoutVars>
      </dgm:prSet>
      <dgm:spPr/>
      <dgm:t>
        <a:bodyPr/>
        <a:lstStyle/>
        <a:p>
          <a:endParaRPr lang="zh-CN" altLang="en-US"/>
        </a:p>
      </dgm:t>
    </dgm:pt>
    <dgm:pt modelId="{AEE4A47A-C944-4088-AB00-CC2805F54AEC}" type="pres">
      <dgm:prSet presAssocID="{D9E9CF73-D8CF-40A9-8CA9-033D1B7A13FF}" presName="FiveNodes_2_text" presStyleLbl="node1" presStyleIdx="4" presStyleCnt="5">
        <dgm:presLayoutVars>
          <dgm:bulletEnabled val="1"/>
        </dgm:presLayoutVars>
      </dgm:prSet>
      <dgm:spPr/>
      <dgm:t>
        <a:bodyPr/>
        <a:lstStyle/>
        <a:p>
          <a:endParaRPr lang="zh-CN" altLang="en-US"/>
        </a:p>
      </dgm:t>
    </dgm:pt>
    <dgm:pt modelId="{7257177A-1983-464B-BAEC-CF4CB3399B53}" type="pres">
      <dgm:prSet presAssocID="{D9E9CF73-D8CF-40A9-8CA9-033D1B7A13FF}" presName="FiveNodes_3_text" presStyleLbl="node1" presStyleIdx="4" presStyleCnt="5">
        <dgm:presLayoutVars>
          <dgm:bulletEnabled val="1"/>
        </dgm:presLayoutVars>
      </dgm:prSet>
      <dgm:spPr/>
      <dgm:t>
        <a:bodyPr/>
        <a:lstStyle/>
        <a:p>
          <a:endParaRPr lang="zh-CN" altLang="en-US"/>
        </a:p>
      </dgm:t>
    </dgm:pt>
    <dgm:pt modelId="{680EE18A-285E-4D66-99CD-39CE7B6CD4FE}" type="pres">
      <dgm:prSet presAssocID="{D9E9CF73-D8CF-40A9-8CA9-033D1B7A13FF}" presName="FiveNodes_4_text" presStyleLbl="node1" presStyleIdx="4" presStyleCnt="5">
        <dgm:presLayoutVars>
          <dgm:bulletEnabled val="1"/>
        </dgm:presLayoutVars>
      </dgm:prSet>
      <dgm:spPr/>
      <dgm:t>
        <a:bodyPr/>
        <a:lstStyle/>
        <a:p>
          <a:endParaRPr lang="zh-CN" altLang="en-US"/>
        </a:p>
      </dgm:t>
    </dgm:pt>
    <dgm:pt modelId="{7F0428D2-79A0-4DAA-80B4-350DBFABB0C9}" type="pres">
      <dgm:prSet presAssocID="{D9E9CF73-D8CF-40A9-8CA9-033D1B7A13FF}" presName="FiveNodes_5_text" presStyleLbl="node1" presStyleIdx="4" presStyleCnt="5">
        <dgm:presLayoutVars>
          <dgm:bulletEnabled val="1"/>
        </dgm:presLayoutVars>
      </dgm:prSet>
      <dgm:spPr/>
      <dgm:t>
        <a:bodyPr/>
        <a:lstStyle/>
        <a:p>
          <a:endParaRPr lang="zh-CN" altLang="en-US"/>
        </a:p>
      </dgm:t>
    </dgm:pt>
  </dgm:ptLst>
  <dgm:cxnLst>
    <dgm:cxn modelId="{3601385F-1FC5-407B-90E9-1C40D185EC58}" srcId="{D9E9CF73-D8CF-40A9-8CA9-033D1B7A13FF}" destId="{6A3E96ED-3565-438C-A58F-B78E7F0B8CA4}" srcOrd="0" destOrd="0" parTransId="{A2E9C1FF-8740-4505-8198-C6C4F6DBA4EA}" sibTransId="{C4FED596-929D-49A9-8F5A-C5951F1DCAAD}"/>
    <dgm:cxn modelId="{579E513A-629B-4AD5-B695-35D04CB032B2}" srcId="{D9E9CF73-D8CF-40A9-8CA9-033D1B7A13FF}" destId="{1C2443F8-2226-443E-8CD0-3D5DA33ADABC}" srcOrd="4" destOrd="0" parTransId="{85F71F21-D516-41A8-BAD1-022F64C4FB98}" sibTransId="{5D805475-2619-474A-A414-C6259B454B7B}"/>
    <dgm:cxn modelId="{B9820AFE-6AC8-49E3-B0DA-86AC4B39AB53}" type="presOf" srcId="{D9E9CF73-D8CF-40A9-8CA9-033D1B7A13FF}" destId="{4DF3C9F6-22DD-4EF7-B923-09FA7AB62F72}" srcOrd="0" destOrd="0" presId="urn:microsoft.com/office/officeart/2005/8/layout/vProcess5"/>
    <dgm:cxn modelId="{14F6318B-05B7-4DEE-94CA-2B92677892FA}" type="presOf" srcId="{740599CE-C24D-400E-A062-758F86FC3E5F}" destId="{680EE18A-285E-4D66-99CD-39CE7B6CD4FE}" srcOrd="1" destOrd="0" presId="urn:microsoft.com/office/officeart/2005/8/layout/vProcess5"/>
    <dgm:cxn modelId="{ED112549-7F08-47C0-A357-878E2CF01F55}" srcId="{D9E9CF73-D8CF-40A9-8CA9-033D1B7A13FF}" destId="{B9B6B627-E8F2-4B5C-B5D1-9D9B414126B5}" srcOrd="1" destOrd="0" parTransId="{456B3277-7915-48FD-9945-A118B42141F3}" sibTransId="{79A30293-7F5B-4116-A305-D863F30C47DB}"/>
    <dgm:cxn modelId="{DA5624EC-CF5F-44B9-A8F8-72DF380EAFC5}" type="presOf" srcId="{740599CE-C24D-400E-A062-758F86FC3E5F}" destId="{F58775B4-EB39-4C57-BEAD-8BAA9FAA167B}" srcOrd="0" destOrd="0" presId="urn:microsoft.com/office/officeart/2005/8/layout/vProcess5"/>
    <dgm:cxn modelId="{32569FF1-11D8-43F6-B0ED-CFEF28F3B7A3}" type="presOf" srcId="{B2E61382-30BA-475B-8BFA-7A1CBAC89B42}" destId="{B52A26F6-8B1B-43CE-8F07-270EB1F7AB09}" srcOrd="0" destOrd="0" presId="urn:microsoft.com/office/officeart/2005/8/layout/vProcess5"/>
    <dgm:cxn modelId="{603342A1-F0D1-49FD-A045-80824DB87B4D}" type="presOf" srcId="{B9B6B627-E8F2-4B5C-B5D1-9D9B414126B5}" destId="{AEE4A47A-C944-4088-AB00-CC2805F54AEC}" srcOrd="1" destOrd="0" presId="urn:microsoft.com/office/officeart/2005/8/layout/vProcess5"/>
    <dgm:cxn modelId="{3371B563-3A72-4911-9E31-20362F3FEE5A}" type="presOf" srcId="{79A30293-7F5B-4116-A305-D863F30C47DB}" destId="{E57102D1-9A6C-4A12-AA54-618FC01A887D}" srcOrd="0" destOrd="0" presId="urn:microsoft.com/office/officeart/2005/8/layout/vProcess5"/>
    <dgm:cxn modelId="{AA033717-2EC6-49EC-98AF-60B4F129570C}" type="presOf" srcId="{6A3E96ED-3565-438C-A58F-B78E7F0B8CA4}" destId="{ECE4421F-0DF0-42CE-93F2-017943BBCCBD}" srcOrd="1" destOrd="0" presId="urn:microsoft.com/office/officeart/2005/8/layout/vProcess5"/>
    <dgm:cxn modelId="{28824092-87E5-4FB2-B060-F9135C08D5D6}" type="presOf" srcId="{6A3E96ED-3565-438C-A58F-B78E7F0B8CA4}" destId="{7A8AABE2-BD0B-460A-8351-D2F2F705D44A}" srcOrd="0" destOrd="0" presId="urn:microsoft.com/office/officeart/2005/8/layout/vProcess5"/>
    <dgm:cxn modelId="{EC525E09-0A6A-4118-A6D3-18644D83D580}" type="presOf" srcId="{B2E61382-30BA-475B-8BFA-7A1CBAC89B42}" destId="{7257177A-1983-464B-BAEC-CF4CB3399B53}" srcOrd="1" destOrd="0" presId="urn:microsoft.com/office/officeart/2005/8/layout/vProcess5"/>
    <dgm:cxn modelId="{FF98A1D4-62DF-433B-BE6D-7B09992A3CB4}" type="presOf" srcId="{C8A8323D-9C4C-495C-AC66-EC4A94413662}" destId="{9CD3A597-06C3-46B5-AD69-A9688B171EAB}" srcOrd="0" destOrd="0" presId="urn:microsoft.com/office/officeart/2005/8/layout/vProcess5"/>
    <dgm:cxn modelId="{C4FD3E7D-F04E-4DCE-A5E0-C5EA46A20A77}" type="presOf" srcId="{1C2443F8-2226-443E-8CD0-3D5DA33ADABC}" destId="{6B1C9734-1DB2-423C-A928-98FAF759EE7B}" srcOrd="0" destOrd="0" presId="urn:microsoft.com/office/officeart/2005/8/layout/vProcess5"/>
    <dgm:cxn modelId="{ACE60A8B-E0BF-46D3-A73A-8050608B8367}" type="presOf" srcId="{1C2443F8-2226-443E-8CD0-3D5DA33ADABC}" destId="{7F0428D2-79A0-4DAA-80B4-350DBFABB0C9}" srcOrd="1" destOrd="0" presId="urn:microsoft.com/office/officeart/2005/8/layout/vProcess5"/>
    <dgm:cxn modelId="{17A2976D-89FC-4066-9291-39D4D4D8E566}" type="presOf" srcId="{B9B6B627-E8F2-4B5C-B5D1-9D9B414126B5}" destId="{7E3E3167-8970-452B-BB8F-B6FF942B1327}" srcOrd="0" destOrd="0" presId="urn:microsoft.com/office/officeart/2005/8/layout/vProcess5"/>
    <dgm:cxn modelId="{D7138C58-722B-46E4-BA77-418201218D6C}" srcId="{D9E9CF73-D8CF-40A9-8CA9-033D1B7A13FF}" destId="{740599CE-C24D-400E-A062-758F86FC3E5F}" srcOrd="3" destOrd="0" parTransId="{F95D6477-F771-4E77-880C-942A69A85115}" sibTransId="{443CFE5F-FB47-44FC-8DAE-13EFC9105F69}"/>
    <dgm:cxn modelId="{CA2E78B4-E864-48D4-B6B6-1837DF1DEA93}" type="presOf" srcId="{443CFE5F-FB47-44FC-8DAE-13EFC9105F69}" destId="{86026144-0CD4-4C2C-BD56-E790A4741592}" srcOrd="0" destOrd="0" presId="urn:microsoft.com/office/officeart/2005/8/layout/vProcess5"/>
    <dgm:cxn modelId="{6728075A-DFE8-4705-983C-A6D5B5F8C21A}" srcId="{D9E9CF73-D8CF-40A9-8CA9-033D1B7A13FF}" destId="{B2E61382-30BA-475B-8BFA-7A1CBAC89B42}" srcOrd="2" destOrd="0" parTransId="{1770E0A6-4040-45D5-8F9B-A1EE21F08742}" sibTransId="{C8A8323D-9C4C-495C-AC66-EC4A94413662}"/>
    <dgm:cxn modelId="{40041275-7F4F-47EB-B6E8-89D5A6892503}" type="presOf" srcId="{C4FED596-929D-49A9-8F5A-C5951F1DCAAD}" destId="{B0D0001C-9C44-4BDE-AEF5-63FE95F8C45F}" srcOrd="0" destOrd="0" presId="urn:microsoft.com/office/officeart/2005/8/layout/vProcess5"/>
    <dgm:cxn modelId="{1ACEEAE7-65CD-45E6-83EB-F7C7DBC0B6F2}" type="presParOf" srcId="{4DF3C9F6-22DD-4EF7-B923-09FA7AB62F72}" destId="{4EE4C12F-F00B-47EB-86E6-2072D1186A46}" srcOrd="0" destOrd="0" presId="urn:microsoft.com/office/officeart/2005/8/layout/vProcess5"/>
    <dgm:cxn modelId="{CE710DE5-D26C-4F27-998A-10E328549F45}" type="presParOf" srcId="{4DF3C9F6-22DD-4EF7-B923-09FA7AB62F72}" destId="{7A8AABE2-BD0B-460A-8351-D2F2F705D44A}" srcOrd="1" destOrd="0" presId="urn:microsoft.com/office/officeart/2005/8/layout/vProcess5"/>
    <dgm:cxn modelId="{0C09B9EE-65C4-4285-AED7-C8B4E3BCE4F8}" type="presParOf" srcId="{4DF3C9F6-22DD-4EF7-B923-09FA7AB62F72}" destId="{7E3E3167-8970-452B-BB8F-B6FF942B1327}" srcOrd="2" destOrd="0" presId="urn:microsoft.com/office/officeart/2005/8/layout/vProcess5"/>
    <dgm:cxn modelId="{343B9C3C-06ED-4DE2-A2F8-FE885356AA1B}" type="presParOf" srcId="{4DF3C9F6-22DD-4EF7-B923-09FA7AB62F72}" destId="{B52A26F6-8B1B-43CE-8F07-270EB1F7AB09}" srcOrd="3" destOrd="0" presId="urn:microsoft.com/office/officeart/2005/8/layout/vProcess5"/>
    <dgm:cxn modelId="{9595336A-25C2-49C7-ADB4-1099969F9F53}" type="presParOf" srcId="{4DF3C9F6-22DD-4EF7-B923-09FA7AB62F72}" destId="{F58775B4-EB39-4C57-BEAD-8BAA9FAA167B}" srcOrd="4" destOrd="0" presId="urn:microsoft.com/office/officeart/2005/8/layout/vProcess5"/>
    <dgm:cxn modelId="{7E0AD356-4ACC-437A-BC0A-2BEE456230D2}" type="presParOf" srcId="{4DF3C9F6-22DD-4EF7-B923-09FA7AB62F72}" destId="{6B1C9734-1DB2-423C-A928-98FAF759EE7B}" srcOrd="5" destOrd="0" presId="urn:microsoft.com/office/officeart/2005/8/layout/vProcess5"/>
    <dgm:cxn modelId="{FDDDEB26-85F4-4A80-8D0A-CD2A96E8E5FE}" type="presParOf" srcId="{4DF3C9F6-22DD-4EF7-B923-09FA7AB62F72}" destId="{B0D0001C-9C44-4BDE-AEF5-63FE95F8C45F}" srcOrd="6" destOrd="0" presId="urn:microsoft.com/office/officeart/2005/8/layout/vProcess5"/>
    <dgm:cxn modelId="{F4677C31-DE2A-4B55-95E3-B6D5CB4925E0}" type="presParOf" srcId="{4DF3C9F6-22DD-4EF7-B923-09FA7AB62F72}" destId="{E57102D1-9A6C-4A12-AA54-618FC01A887D}" srcOrd="7" destOrd="0" presId="urn:microsoft.com/office/officeart/2005/8/layout/vProcess5"/>
    <dgm:cxn modelId="{A9297EEB-A6B0-4B41-AB57-912B6A7916B3}" type="presParOf" srcId="{4DF3C9F6-22DD-4EF7-B923-09FA7AB62F72}" destId="{9CD3A597-06C3-46B5-AD69-A9688B171EAB}" srcOrd="8" destOrd="0" presId="urn:microsoft.com/office/officeart/2005/8/layout/vProcess5"/>
    <dgm:cxn modelId="{6ECA2D91-0B44-4593-8FA9-B472B2FB5C32}" type="presParOf" srcId="{4DF3C9F6-22DD-4EF7-B923-09FA7AB62F72}" destId="{86026144-0CD4-4C2C-BD56-E790A4741592}" srcOrd="9" destOrd="0" presId="urn:microsoft.com/office/officeart/2005/8/layout/vProcess5"/>
    <dgm:cxn modelId="{588CAFF6-049D-4D32-B399-52385065D4E2}" type="presParOf" srcId="{4DF3C9F6-22DD-4EF7-B923-09FA7AB62F72}" destId="{ECE4421F-0DF0-42CE-93F2-017943BBCCBD}" srcOrd="10" destOrd="0" presId="urn:microsoft.com/office/officeart/2005/8/layout/vProcess5"/>
    <dgm:cxn modelId="{897664CE-42FD-4346-8E17-36476DC12E07}" type="presParOf" srcId="{4DF3C9F6-22DD-4EF7-B923-09FA7AB62F72}" destId="{AEE4A47A-C944-4088-AB00-CC2805F54AEC}" srcOrd="11" destOrd="0" presId="urn:microsoft.com/office/officeart/2005/8/layout/vProcess5"/>
    <dgm:cxn modelId="{6051D4BF-77F4-43D6-919A-9CB7F13B3DBD}" type="presParOf" srcId="{4DF3C9F6-22DD-4EF7-B923-09FA7AB62F72}" destId="{7257177A-1983-464B-BAEC-CF4CB3399B53}" srcOrd="12" destOrd="0" presId="urn:microsoft.com/office/officeart/2005/8/layout/vProcess5"/>
    <dgm:cxn modelId="{4E4F8895-80DF-4A22-8C42-EE0CC3E7172C}" type="presParOf" srcId="{4DF3C9F6-22DD-4EF7-B923-09FA7AB62F72}" destId="{680EE18A-285E-4D66-99CD-39CE7B6CD4FE}" srcOrd="13" destOrd="0" presId="urn:microsoft.com/office/officeart/2005/8/layout/vProcess5"/>
    <dgm:cxn modelId="{7AD9030E-EC38-4171-BBE0-C72DEDCB5A97}" type="presParOf" srcId="{4DF3C9F6-22DD-4EF7-B923-09FA7AB62F72}" destId="{7F0428D2-79A0-4DAA-80B4-350DBFABB0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4C1CD-5568-43B7-B376-C3E23D3B30D4}">
      <dsp:nvSpPr>
        <dsp:cNvPr id="0" name=""/>
        <dsp:cNvSpPr/>
      </dsp:nvSpPr>
      <dsp:spPr>
        <a:xfrm>
          <a:off x="465158" y="9855"/>
          <a:ext cx="3150000" cy="967843"/>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GB" sz="3300" kern="1200" dirty="0"/>
            <a:t>Academic Results</a:t>
          </a:r>
        </a:p>
      </dsp:txBody>
      <dsp:txXfrm>
        <a:off x="465158" y="9855"/>
        <a:ext cx="3150000" cy="967843"/>
      </dsp:txXfrm>
    </dsp:sp>
    <dsp:sp modelId="{28D782A4-212E-423B-A5A7-24AFF84E282C}">
      <dsp:nvSpPr>
        <dsp:cNvPr id="0" name=""/>
        <dsp:cNvSpPr/>
      </dsp:nvSpPr>
      <dsp:spPr>
        <a:xfrm>
          <a:off x="186999" y="1017701"/>
          <a:ext cx="3690000" cy="967843"/>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GB" sz="3300" kern="1200" dirty="0"/>
            <a:t>Depth of Knowledge</a:t>
          </a:r>
        </a:p>
      </dsp:txBody>
      <dsp:txXfrm>
        <a:off x="186999" y="1017701"/>
        <a:ext cx="3690000" cy="967843"/>
      </dsp:txXfrm>
    </dsp:sp>
    <dsp:sp modelId="{87696523-0394-4E87-87BC-97902811CAC5}">
      <dsp:nvSpPr>
        <dsp:cNvPr id="0" name=""/>
        <dsp:cNvSpPr/>
      </dsp:nvSpPr>
      <dsp:spPr>
        <a:xfrm>
          <a:off x="51999" y="2033937"/>
          <a:ext cx="3960000" cy="967843"/>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GB" sz="3300" kern="1200" dirty="0"/>
            <a:t>Breadth of Knowledge</a:t>
          </a:r>
        </a:p>
      </dsp:txBody>
      <dsp:txXfrm>
        <a:off x="51999" y="2033937"/>
        <a:ext cx="3960000" cy="967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69701-1C9E-41AC-A016-222513CB0038}">
      <dsp:nvSpPr>
        <dsp:cNvPr id="0" name=""/>
        <dsp:cNvSpPr/>
      </dsp:nvSpPr>
      <dsp:spPr>
        <a:xfrm>
          <a:off x="562" y="281721"/>
          <a:ext cx="2193030" cy="1315818"/>
        </a:xfrm>
        <a:prstGeom prst="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Facilitating Subjects</a:t>
          </a:r>
        </a:p>
      </dsp:txBody>
      <dsp:txXfrm>
        <a:off x="562" y="281721"/>
        <a:ext cx="2193030" cy="1315818"/>
      </dsp:txXfrm>
    </dsp:sp>
    <dsp:sp modelId="{CF5E7943-BEB8-4CB5-89B0-E23A34DFE0E4}">
      <dsp:nvSpPr>
        <dsp:cNvPr id="0" name=""/>
        <dsp:cNvSpPr/>
      </dsp:nvSpPr>
      <dsp:spPr>
        <a:xfrm>
          <a:off x="2412895" y="281721"/>
          <a:ext cx="2193030" cy="1315818"/>
        </a:xfrm>
        <a:prstGeom prst="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US" altLang="en-US" sz="2500" b="0" i="0" u="none" strike="noStrike" kern="1200"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Entry Requirements</a:t>
          </a:r>
          <a:endParaRPr kumimoji="0" lang="en-US" altLang="en-US" sz="2500" b="0" i="0" u="none" strike="noStrike" kern="1200" cap="none" normalizeH="0" baseline="0" dirty="0">
            <a:ln>
              <a:noFill/>
            </a:ln>
            <a:solidFill>
              <a:schemeClr val="bg1"/>
            </a:solidFill>
            <a:effectLst/>
            <a:ea typeface="Calibri" panose="020F0502020204030204" pitchFamily="34" charset="0"/>
          </a:endParaRPr>
        </a:p>
      </dsp:txBody>
      <dsp:txXfrm>
        <a:off x="2412895" y="281721"/>
        <a:ext cx="2193030" cy="1315818"/>
      </dsp:txXfrm>
    </dsp:sp>
    <dsp:sp modelId="{C8C96E4E-6043-4D5A-A7CD-C866C4E4F635}">
      <dsp:nvSpPr>
        <dsp:cNvPr id="0" name=""/>
        <dsp:cNvSpPr/>
      </dsp:nvSpPr>
      <dsp:spPr>
        <a:xfrm>
          <a:off x="0" y="1825237"/>
          <a:ext cx="2193030" cy="1315818"/>
        </a:xfrm>
        <a:prstGeom prst="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Personal Interests and Skills</a:t>
          </a:r>
        </a:p>
      </dsp:txBody>
      <dsp:txXfrm>
        <a:off x="0" y="1825237"/>
        <a:ext cx="2193030" cy="1315818"/>
      </dsp:txXfrm>
    </dsp:sp>
    <dsp:sp modelId="{81E53B76-BB8A-41C6-89FA-BCCEEFB39F5F}">
      <dsp:nvSpPr>
        <dsp:cNvPr id="0" name=""/>
        <dsp:cNvSpPr/>
      </dsp:nvSpPr>
      <dsp:spPr>
        <a:xfrm>
          <a:off x="2412895" y="1816842"/>
          <a:ext cx="2193030" cy="1315818"/>
        </a:xfrm>
        <a:prstGeom prst="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Complimentary Subjects</a:t>
          </a:r>
        </a:p>
      </dsp:txBody>
      <dsp:txXfrm>
        <a:off x="2412895" y="1816842"/>
        <a:ext cx="2193030" cy="1315818"/>
      </dsp:txXfrm>
    </dsp:sp>
    <dsp:sp modelId="{7A831B7B-FD7D-42AC-8C6B-C477D43523F9}">
      <dsp:nvSpPr>
        <dsp:cNvPr id="0" name=""/>
        <dsp:cNvSpPr/>
      </dsp:nvSpPr>
      <dsp:spPr>
        <a:xfrm>
          <a:off x="1198329" y="3351964"/>
          <a:ext cx="2193030" cy="1315818"/>
        </a:xfrm>
        <a:prstGeom prst="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Transferable Skills</a:t>
          </a:r>
        </a:p>
      </dsp:txBody>
      <dsp:txXfrm>
        <a:off x="1198329" y="3351964"/>
        <a:ext cx="2193030" cy="1315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DD03A-99F4-4CF4-BCC6-63B7AE65D026}">
      <dsp:nvSpPr>
        <dsp:cNvPr id="0" name=""/>
        <dsp:cNvSpPr/>
      </dsp:nvSpPr>
      <dsp:spPr>
        <a:xfrm>
          <a:off x="0" y="15569"/>
          <a:ext cx="6121400" cy="992160"/>
        </a:xfrm>
        <a:prstGeom prst="round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solidFill>
                <a:schemeClr val="bg1"/>
              </a:solidFill>
            </a:rPr>
            <a:t>Personal Statement</a:t>
          </a:r>
        </a:p>
      </dsp:txBody>
      <dsp:txXfrm>
        <a:off x="48433" y="64002"/>
        <a:ext cx="6024534" cy="895294"/>
      </dsp:txXfrm>
    </dsp:sp>
    <dsp:sp modelId="{A32BF25C-C813-4523-98C7-ED7BE13AD7C0}">
      <dsp:nvSpPr>
        <dsp:cNvPr id="0" name=""/>
        <dsp:cNvSpPr/>
      </dsp:nvSpPr>
      <dsp:spPr>
        <a:xfrm>
          <a:off x="0" y="1160369"/>
          <a:ext cx="6121400" cy="992160"/>
        </a:xfrm>
        <a:prstGeom prst="round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solidFill>
                <a:schemeClr val="bg1"/>
              </a:solidFill>
            </a:rPr>
            <a:t>Submission &amp; SAQ</a:t>
          </a:r>
        </a:p>
      </dsp:txBody>
      <dsp:txXfrm>
        <a:off x="48433" y="1208802"/>
        <a:ext cx="6024534" cy="895294"/>
      </dsp:txXfrm>
    </dsp:sp>
    <dsp:sp modelId="{3A1CCE70-137D-4290-B32C-5A3CAE5C0CB9}">
      <dsp:nvSpPr>
        <dsp:cNvPr id="0" name=""/>
        <dsp:cNvSpPr/>
      </dsp:nvSpPr>
      <dsp:spPr>
        <a:xfrm>
          <a:off x="0" y="2305169"/>
          <a:ext cx="6121400" cy="992160"/>
        </a:xfrm>
        <a:prstGeom prst="round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solidFill>
                <a:schemeClr val="bg1"/>
              </a:solidFill>
            </a:rPr>
            <a:t>Entry &amp; Admission Tests</a:t>
          </a:r>
        </a:p>
      </dsp:txBody>
      <dsp:txXfrm>
        <a:off x="48433" y="2353602"/>
        <a:ext cx="6024534" cy="895294"/>
      </dsp:txXfrm>
    </dsp:sp>
    <dsp:sp modelId="{7258FE50-C824-4C05-A42E-8E27C2B93BE3}">
      <dsp:nvSpPr>
        <dsp:cNvPr id="0" name=""/>
        <dsp:cNvSpPr/>
      </dsp:nvSpPr>
      <dsp:spPr>
        <a:xfrm>
          <a:off x="0" y="3449969"/>
          <a:ext cx="6121400" cy="992160"/>
        </a:xfrm>
        <a:prstGeom prst="roundRect">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solidFill>
                <a:schemeClr val="bg1"/>
              </a:solidFill>
            </a:rPr>
            <a:t>Written Work</a:t>
          </a:r>
        </a:p>
      </dsp:txBody>
      <dsp:txXfrm>
        <a:off x="48433" y="3498402"/>
        <a:ext cx="6024534" cy="895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AABE2-BD0B-460A-8351-D2F2F705D44A}">
      <dsp:nvSpPr>
        <dsp:cNvPr id="0" name=""/>
        <dsp:cNvSpPr/>
      </dsp:nvSpPr>
      <dsp:spPr>
        <a:xfrm>
          <a:off x="0" y="0"/>
          <a:ext cx="8097012" cy="784354"/>
        </a:xfrm>
        <a:prstGeom prst="roundRect">
          <a:avLst>
            <a:gd name="adj" fmla="val 10000"/>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INTERVIEW WITH ST ANDREW’S TEACHER</a:t>
          </a:r>
        </a:p>
      </dsp:txBody>
      <dsp:txXfrm>
        <a:off x="22973" y="22973"/>
        <a:ext cx="7158862" cy="738408"/>
      </dsp:txXfrm>
    </dsp:sp>
    <dsp:sp modelId="{7E3E3167-8970-452B-BB8F-B6FF942B1327}">
      <dsp:nvSpPr>
        <dsp:cNvPr id="0" name=""/>
        <dsp:cNvSpPr/>
      </dsp:nvSpPr>
      <dsp:spPr>
        <a:xfrm>
          <a:off x="604647" y="893292"/>
          <a:ext cx="8097012" cy="784354"/>
        </a:xfrm>
        <a:prstGeom prst="roundRect">
          <a:avLst>
            <a:gd name="adj" fmla="val 10000"/>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INTERVIEW WITH A TEACHER FROM ANOTHER CAMBRIDGE SCHOOL</a:t>
          </a:r>
        </a:p>
      </dsp:txBody>
      <dsp:txXfrm>
        <a:off x="627620" y="916265"/>
        <a:ext cx="6936588" cy="738408"/>
      </dsp:txXfrm>
    </dsp:sp>
    <dsp:sp modelId="{B52A26F6-8B1B-43CE-8F07-270EB1F7AB09}">
      <dsp:nvSpPr>
        <dsp:cNvPr id="0" name=""/>
        <dsp:cNvSpPr/>
      </dsp:nvSpPr>
      <dsp:spPr>
        <a:xfrm>
          <a:off x="1209293" y="1786584"/>
          <a:ext cx="8097012" cy="784354"/>
        </a:xfrm>
        <a:prstGeom prst="roundRect">
          <a:avLst>
            <a:gd name="adj" fmla="val 10000"/>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INTERVIEW WITH PhD STUDENT</a:t>
          </a:r>
        </a:p>
      </dsp:txBody>
      <dsp:txXfrm>
        <a:off x="1232266" y="1809557"/>
        <a:ext cx="6936588" cy="738408"/>
      </dsp:txXfrm>
    </dsp:sp>
    <dsp:sp modelId="{F58775B4-EB39-4C57-BEAD-8BAA9FAA167B}">
      <dsp:nvSpPr>
        <dsp:cNvPr id="0" name=""/>
        <dsp:cNvSpPr/>
      </dsp:nvSpPr>
      <dsp:spPr>
        <a:xfrm>
          <a:off x="1813940" y="2679877"/>
          <a:ext cx="8097012" cy="784354"/>
        </a:xfrm>
        <a:prstGeom prst="roundRect">
          <a:avLst>
            <a:gd name="adj" fmla="val 10000"/>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INTERVIEW WITH ADMISSIONS PROFESSOR</a:t>
          </a:r>
        </a:p>
      </dsp:txBody>
      <dsp:txXfrm>
        <a:off x="1836913" y="2702850"/>
        <a:ext cx="6936588" cy="738408"/>
      </dsp:txXfrm>
    </dsp:sp>
    <dsp:sp modelId="{6B1C9734-1DB2-423C-A928-98FAF759EE7B}">
      <dsp:nvSpPr>
        <dsp:cNvPr id="0" name=""/>
        <dsp:cNvSpPr/>
      </dsp:nvSpPr>
      <dsp:spPr>
        <a:xfrm>
          <a:off x="2418587" y="3573169"/>
          <a:ext cx="8097012" cy="784354"/>
        </a:xfrm>
        <a:prstGeom prst="roundRect">
          <a:avLst>
            <a:gd name="adj" fmla="val 10000"/>
          </a:avLst>
        </a:prstGeom>
        <a:solidFill>
          <a:srgbClr val="4B6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UNIQUE MOCK INTERVIEW</a:t>
          </a:r>
        </a:p>
      </dsp:txBody>
      <dsp:txXfrm>
        <a:off x="2441560" y="3596142"/>
        <a:ext cx="6936588" cy="738408"/>
      </dsp:txXfrm>
    </dsp:sp>
    <dsp:sp modelId="{B0D0001C-9C44-4BDE-AEF5-63FE95F8C45F}">
      <dsp:nvSpPr>
        <dsp:cNvPr id="0" name=""/>
        <dsp:cNvSpPr/>
      </dsp:nvSpPr>
      <dsp:spPr>
        <a:xfrm>
          <a:off x="7587181" y="573014"/>
          <a:ext cx="509830" cy="5098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7701893" y="573014"/>
        <a:ext cx="280406" cy="383647"/>
      </dsp:txXfrm>
    </dsp:sp>
    <dsp:sp modelId="{E57102D1-9A6C-4A12-AA54-618FC01A887D}">
      <dsp:nvSpPr>
        <dsp:cNvPr id="0" name=""/>
        <dsp:cNvSpPr/>
      </dsp:nvSpPr>
      <dsp:spPr>
        <a:xfrm>
          <a:off x="8191828" y="1466306"/>
          <a:ext cx="509830" cy="509830"/>
        </a:xfrm>
        <a:prstGeom prst="downArrow">
          <a:avLst>
            <a:gd name="adj1" fmla="val 55000"/>
            <a:gd name="adj2" fmla="val 45000"/>
          </a:avLst>
        </a:prstGeom>
        <a:solidFill>
          <a:schemeClr val="accent2">
            <a:tint val="40000"/>
            <a:alpha val="90000"/>
            <a:hueOff val="-283076"/>
            <a:satOff val="-25115"/>
            <a:lumOff val="-256"/>
            <a:alphaOff val="0"/>
          </a:schemeClr>
        </a:solidFill>
        <a:ln w="12700" cap="flat" cmpd="sng" algn="ctr">
          <a:solidFill>
            <a:schemeClr val="accent2">
              <a:tint val="40000"/>
              <a:alpha val="90000"/>
              <a:hueOff val="-283076"/>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8306540" y="1466306"/>
        <a:ext cx="280406" cy="383647"/>
      </dsp:txXfrm>
    </dsp:sp>
    <dsp:sp modelId="{9CD3A597-06C3-46B5-AD69-A9688B171EAB}">
      <dsp:nvSpPr>
        <dsp:cNvPr id="0" name=""/>
        <dsp:cNvSpPr/>
      </dsp:nvSpPr>
      <dsp:spPr>
        <a:xfrm>
          <a:off x="8796475" y="2346526"/>
          <a:ext cx="509830" cy="50983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8911187" y="2346526"/>
        <a:ext cx="280406" cy="383647"/>
      </dsp:txXfrm>
    </dsp:sp>
    <dsp:sp modelId="{86026144-0CD4-4C2C-BD56-E790A4741592}">
      <dsp:nvSpPr>
        <dsp:cNvPr id="0" name=""/>
        <dsp:cNvSpPr/>
      </dsp:nvSpPr>
      <dsp:spPr>
        <a:xfrm>
          <a:off x="9401122" y="3248534"/>
          <a:ext cx="509830" cy="509830"/>
        </a:xfrm>
        <a:prstGeom prst="downArrow">
          <a:avLst>
            <a:gd name="adj1" fmla="val 55000"/>
            <a:gd name="adj2" fmla="val 45000"/>
          </a:avLst>
        </a:prstGeom>
        <a:solidFill>
          <a:schemeClr val="accent2">
            <a:tint val="40000"/>
            <a:alpha val="90000"/>
            <a:hueOff val="-849227"/>
            <a:satOff val="-75346"/>
            <a:lumOff val="-769"/>
            <a:alphaOff val="0"/>
          </a:schemeClr>
        </a:solidFill>
        <a:ln w="12700" cap="flat" cmpd="sng" algn="ctr">
          <a:solidFill>
            <a:schemeClr val="accent2">
              <a:tint val="40000"/>
              <a:alpha val="90000"/>
              <a:hueOff val="-849227"/>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9515834" y="3248534"/>
        <a:ext cx="280406" cy="38364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59798-4881-448C-A112-AA6AAC5D2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3A01B7B-83E9-4F33-B0F2-17DF0842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CAB5D21-64B3-40F4-B945-18E6438B65DB}"/>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5" name="Footer Placeholder 4">
            <a:extLst>
              <a:ext uri="{FF2B5EF4-FFF2-40B4-BE49-F238E27FC236}">
                <a16:creationId xmlns:a16="http://schemas.microsoft.com/office/drawing/2014/main" xmlns="" id="{DFB37815-C1F2-47D3-B2F4-9DA4DC2BDE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8DE0F98-D03E-4685-9C44-CE61809521B0}"/>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234289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329D6-784C-4F94-963D-97B7EAB1B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8065D60-7D2C-4D9F-9B64-34C0680AB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E71EE62-D85D-4220-AA73-D672FD61B8A5}"/>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5" name="Footer Placeholder 4">
            <a:extLst>
              <a:ext uri="{FF2B5EF4-FFF2-40B4-BE49-F238E27FC236}">
                <a16:creationId xmlns:a16="http://schemas.microsoft.com/office/drawing/2014/main" xmlns="" id="{78A919B9-DC07-4091-AF45-0B4BBB79C5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4885247-959E-4C67-98B3-4CFBE0077E94}"/>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156044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452D73-EC5A-4CEB-91D1-3265365E0A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D515345-974E-44C0-94C5-04AA98951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5CFAF61-5835-4E1D-9420-5E6425D9EDE3}"/>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5" name="Footer Placeholder 4">
            <a:extLst>
              <a:ext uri="{FF2B5EF4-FFF2-40B4-BE49-F238E27FC236}">
                <a16:creationId xmlns:a16="http://schemas.microsoft.com/office/drawing/2014/main" xmlns="" id="{DD9B5DFE-59D7-4A75-87D7-09BF400327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87DD9548-0469-4741-ACFA-0FB61EACCB25}"/>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413659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73BB7-E2A8-47FB-83B7-F2BF3F160B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A2DBC66-F5D0-430C-AFFA-C06E138E64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C15F95-5322-4603-BC65-FB5ED0F21292}"/>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5" name="Footer Placeholder 4">
            <a:extLst>
              <a:ext uri="{FF2B5EF4-FFF2-40B4-BE49-F238E27FC236}">
                <a16:creationId xmlns:a16="http://schemas.microsoft.com/office/drawing/2014/main" xmlns="" id="{F8E444DA-B81E-4E69-9725-5DE1F50923E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12072DC-17D9-4017-B443-09BEEC1CD743}"/>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415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F3F2D-81D2-4589-80A8-A83F8B45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6295A97-E9EB-4683-BCB3-925BA045B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88FD60A-AAA3-49B8-8A45-FFB856C73537}"/>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5" name="Footer Placeholder 4">
            <a:extLst>
              <a:ext uri="{FF2B5EF4-FFF2-40B4-BE49-F238E27FC236}">
                <a16:creationId xmlns:a16="http://schemas.microsoft.com/office/drawing/2014/main" xmlns="" id="{09640970-DA30-47D9-A3E5-A5B5BB17ED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70C1FE78-0F06-4073-BF34-56951E66CFF2}"/>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215566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8768E-E406-48F0-80BA-4F3858F9D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DE41403-3440-4F48-AE4E-8BD9C8FA1F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E88E07E-46B5-466A-813D-AA093D735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088D922-6AB9-4CED-A219-476C4919D3A9}"/>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6" name="Footer Placeholder 5">
            <a:extLst>
              <a:ext uri="{FF2B5EF4-FFF2-40B4-BE49-F238E27FC236}">
                <a16:creationId xmlns:a16="http://schemas.microsoft.com/office/drawing/2014/main" xmlns="" id="{EA3CB437-9F4F-4878-B554-85B59E89798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DF01B9FC-DF47-4CC9-A1EA-6618176611AD}"/>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66227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715F0-FA6E-466B-BC39-BEB5303B28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AAAF28A-6B67-483B-843D-20C78D30C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F182D3E-6922-4274-9EFA-0F179A3425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ABE27B4-4AC5-4EE4-9D78-4E9760C73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1F08615-0596-4DAF-BA2F-9C9805D01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3E3DF0A-E1CA-4A4B-8A0E-B55B97390B6E}"/>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8" name="Footer Placeholder 7">
            <a:extLst>
              <a:ext uri="{FF2B5EF4-FFF2-40B4-BE49-F238E27FC236}">
                <a16:creationId xmlns:a16="http://schemas.microsoft.com/office/drawing/2014/main" xmlns="" id="{871A3B57-6B60-4C26-B0EF-306AAC89CEC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A188ADA4-84BA-4601-96D8-3853B03625B8}"/>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71800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6D9CF-5100-4518-9694-2A27F82EED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C3C3FA6-302F-422B-9274-FAE13DA2EF1D}"/>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4" name="Footer Placeholder 3">
            <a:extLst>
              <a:ext uri="{FF2B5EF4-FFF2-40B4-BE49-F238E27FC236}">
                <a16:creationId xmlns:a16="http://schemas.microsoft.com/office/drawing/2014/main" xmlns="" id="{61D455B5-DFED-4083-8CC4-903219D3E6E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9EE8BDA3-4D5E-4049-A544-1D2CA4AF765B}"/>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271547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A1370A-6304-44E7-96D5-56431C37BF3C}"/>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3" name="Footer Placeholder 2">
            <a:extLst>
              <a:ext uri="{FF2B5EF4-FFF2-40B4-BE49-F238E27FC236}">
                <a16:creationId xmlns:a16="http://schemas.microsoft.com/office/drawing/2014/main" xmlns="" id="{9F1D6103-16CF-4DA9-9374-9B669935970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10C480FB-780D-4FBC-B253-02046636B726}"/>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381715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08624-FFF2-4DA7-AF06-D48B7A427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589856-252E-4078-8BDA-8A10987AC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9F70053-7FFB-47AF-BC89-A271F6705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45D146-AF71-495C-A351-7F8393AB83ED}"/>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6" name="Footer Placeholder 5">
            <a:extLst>
              <a:ext uri="{FF2B5EF4-FFF2-40B4-BE49-F238E27FC236}">
                <a16:creationId xmlns:a16="http://schemas.microsoft.com/office/drawing/2014/main" xmlns="" id="{1D54602D-D345-4DFE-9275-B924EB21A42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9B1602FE-C910-4D6B-ABF9-F007D6753B0D}"/>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6876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80DEC-B258-45CE-B037-84F8659DB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E216A55-33F9-4C66-9578-2B7E490DF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BF5775E3-DAE3-4448-BE10-0B44D963A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100777-0DEA-44B0-8158-45DEB02C5CB8}"/>
              </a:ext>
            </a:extLst>
          </p:cNvPr>
          <p:cNvSpPr>
            <a:spLocks noGrp="1"/>
          </p:cNvSpPr>
          <p:nvPr>
            <p:ph type="dt" sz="half" idx="10"/>
          </p:nvPr>
        </p:nvSpPr>
        <p:spPr/>
        <p:txBody>
          <a:bodyPr/>
          <a:lstStyle/>
          <a:p>
            <a:fld id="{8F4FBD4F-F9F9-4386-9FB7-81F8E4F297F5}" type="datetimeFigureOut">
              <a:rPr lang="en-GB" smtClean="0"/>
              <a:t>30/01/21</a:t>
            </a:fld>
            <a:endParaRPr lang="en-GB" dirty="0"/>
          </a:p>
        </p:txBody>
      </p:sp>
      <p:sp>
        <p:nvSpPr>
          <p:cNvPr id="6" name="Footer Placeholder 5">
            <a:extLst>
              <a:ext uri="{FF2B5EF4-FFF2-40B4-BE49-F238E27FC236}">
                <a16:creationId xmlns:a16="http://schemas.microsoft.com/office/drawing/2014/main" xmlns="" id="{6C5B8316-CA68-4B3F-8705-F52455A3452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E8B5E6BF-FB74-424E-AC5B-A1D0EDCD1C16}"/>
              </a:ext>
            </a:extLst>
          </p:cNvPr>
          <p:cNvSpPr>
            <a:spLocks noGrp="1"/>
          </p:cNvSpPr>
          <p:nvPr>
            <p:ph type="sldNum" sz="quarter" idx="12"/>
          </p:nvPr>
        </p:nvSpPr>
        <p:spPr/>
        <p:txBody>
          <a:bodyPr/>
          <a:lstStyle/>
          <a:p>
            <a:fld id="{7152EF7A-7B24-4C53-8710-6EF35726AD66}" type="slidenum">
              <a:rPr lang="en-GB" smtClean="0"/>
              <a:t>‹#›</a:t>
            </a:fld>
            <a:endParaRPr lang="en-GB" dirty="0"/>
          </a:p>
        </p:txBody>
      </p:sp>
    </p:spTree>
    <p:extLst>
      <p:ext uri="{BB962C8B-B14F-4D97-AF65-F5344CB8AC3E}">
        <p14:creationId xmlns:p14="http://schemas.microsoft.com/office/powerpoint/2010/main" val="3010869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0809AC5-AFFF-4AE6-BD1C-EDB0388F8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29FC13F-C7C8-4A2A-9E01-BB4A15E24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830FEF-BF9C-49AC-9268-65B7135E3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BD4F-F9F9-4386-9FB7-81F8E4F297F5}" type="datetimeFigureOut">
              <a:rPr lang="en-GB" smtClean="0"/>
              <a:t>30/01/21</a:t>
            </a:fld>
            <a:endParaRPr lang="en-GB" dirty="0"/>
          </a:p>
        </p:txBody>
      </p:sp>
      <p:sp>
        <p:nvSpPr>
          <p:cNvPr id="5" name="Footer Placeholder 4">
            <a:extLst>
              <a:ext uri="{FF2B5EF4-FFF2-40B4-BE49-F238E27FC236}">
                <a16:creationId xmlns:a16="http://schemas.microsoft.com/office/drawing/2014/main" xmlns="" id="{665DCF72-4695-4630-A15F-A8B89A1FE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96680220-8959-4E88-8B41-36A577E22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2EF7A-7B24-4C53-8710-6EF35726AD66}" type="slidenum">
              <a:rPr lang="en-GB" smtClean="0"/>
              <a:t>‹#›</a:t>
            </a:fld>
            <a:endParaRPr lang="en-GB" dirty="0"/>
          </a:p>
        </p:txBody>
      </p:sp>
    </p:spTree>
    <p:extLst>
      <p:ext uri="{BB962C8B-B14F-4D97-AF65-F5344CB8AC3E}">
        <p14:creationId xmlns:p14="http://schemas.microsoft.com/office/powerpoint/2010/main" val="84861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658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6F8E46C-0A2B-414A-BC1E-FCB50701F265}"/>
              </a:ext>
            </a:extLst>
          </p:cNvPr>
          <p:cNvSpPr>
            <a:spLocks noGrp="1"/>
          </p:cNvSpPr>
          <p:nvPr>
            <p:ph type="subTitle" idx="1"/>
          </p:nvPr>
        </p:nvSpPr>
        <p:spPr>
          <a:xfrm>
            <a:off x="1524000" y="5202238"/>
            <a:ext cx="9144000" cy="1655762"/>
          </a:xfrm>
        </p:spPr>
        <p:txBody>
          <a:bodyPr/>
          <a:lstStyle/>
          <a:p>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UK Education System &amp; Pathways to Oxbridge &amp; G5 Universities</a:t>
            </a:r>
          </a:p>
          <a:p>
            <a:endParaRPr lang="en-GB" dirty="0"/>
          </a:p>
        </p:txBody>
      </p:sp>
      <p:pic>
        <p:nvPicPr>
          <p:cNvPr id="5" name="Picture 4" descr="A close up of a logo&#10;&#10;Description automatically generated">
            <a:extLst>
              <a:ext uri="{FF2B5EF4-FFF2-40B4-BE49-F238E27FC236}">
                <a16:creationId xmlns:a16="http://schemas.microsoft.com/office/drawing/2014/main" xmlns="" id="{6A980D2A-7B7D-45C4-B3F4-1065FA144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187" y="457200"/>
            <a:ext cx="5068337" cy="3816000"/>
          </a:xfrm>
          <a:prstGeom prst="rect">
            <a:avLst/>
          </a:prstGeom>
        </p:spPr>
      </p:pic>
    </p:spTree>
    <p:extLst>
      <p:ext uri="{BB962C8B-B14F-4D97-AF65-F5344CB8AC3E}">
        <p14:creationId xmlns:p14="http://schemas.microsoft.com/office/powerpoint/2010/main" val="365641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creenshot, player, soccer, game&#10;&#10;Description automatically generated">
            <a:extLst>
              <a:ext uri="{FF2B5EF4-FFF2-40B4-BE49-F238E27FC236}">
                <a16:creationId xmlns:a16="http://schemas.microsoft.com/office/drawing/2014/main" xmlns="" id="{85CD8725-33D8-45F4-B96A-ABF0B19020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33416"/>
            <a:ext cx="10515600" cy="2723594"/>
          </a:xfrm>
        </p:spPr>
      </p:pic>
      <p:pic>
        <p:nvPicPr>
          <p:cNvPr id="7" name="Picture 6" descr="A screenshot of a cell phone&#10;&#10;Description automatically generated">
            <a:extLst>
              <a:ext uri="{FF2B5EF4-FFF2-40B4-BE49-F238E27FC236}">
                <a16:creationId xmlns:a16="http://schemas.microsoft.com/office/drawing/2014/main" xmlns="" id="{C83A70C2-2222-4823-902B-6F4E582C8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6564"/>
            <a:ext cx="12192000" cy="2190750"/>
          </a:xfrm>
          <a:prstGeom prst="rect">
            <a:avLst/>
          </a:prstGeom>
        </p:spPr>
      </p:pic>
    </p:spTree>
    <p:extLst>
      <p:ext uri="{BB962C8B-B14F-4D97-AF65-F5344CB8AC3E}">
        <p14:creationId xmlns:p14="http://schemas.microsoft.com/office/powerpoint/2010/main" val="371451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EF141-EDA1-40E0-A91E-4677A49AE34C}"/>
              </a:ext>
            </a:extLst>
          </p:cNvPr>
          <p:cNvSpPr>
            <a:spLocks noGrp="1"/>
          </p:cNvSpPr>
          <p:nvPr>
            <p:ph type="title"/>
          </p:nvPr>
        </p:nvSpPr>
        <p:spPr>
          <a:xfrm>
            <a:off x="838200" y="528507"/>
            <a:ext cx="10515600" cy="610786"/>
          </a:xfrm>
        </p:spPr>
        <p:txBody>
          <a:bodyPr anchor="t">
            <a:noAutofit/>
          </a:bodyPr>
          <a:lstStyle/>
          <a:p>
            <a:r>
              <a:rPr lang="en-US" sz="4000" dirty="0">
                <a:solidFill>
                  <a:srgbClr val="4B658D"/>
                </a:solidFill>
                <a:latin typeface="+mn-lt"/>
              </a:rPr>
              <a:t>What do successful applications have in common?</a:t>
            </a:r>
            <a:r>
              <a:rPr lang="en-US" sz="4000" dirty="0">
                <a:solidFill>
                  <a:schemeClr val="accent1">
                    <a:lumMod val="50000"/>
                  </a:schemeClr>
                </a:solidFill>
                <a:latin typeface="+mn-lt"/>
              </a:rPr>
              <a:t/>
            </a:r>
            <a:br>
              <a:rPr lang="en-US" sz="4000" dirty="0">
                <a:solidFill>
                  <a:schemeClr val="accent1">
                    <a:lumMod val="50000"/>
                  </a:schemeClr>
                </a:solidFill>
                <a:latin typeface="+mn-lt"/>
              </a:rPr>
            </a:br>
            <a:r>
              <a:rPr lang="en-US" sz="4000" dirty="0">
                <a:solidFill>
                  <a:srgbClr val="4B658D"/>
                </a:solidFill>
                <a:latin typeface="+mn-lt"/>
              </a:rPr>
              <a:t/>
            </a:r>
            <a:br>
              <a:rPr lang="en-US" sz="4000" dirty="0">
                <a:solidFill>
                  <a:srgbClr val="4B658D"/>
                </a:solidFill>
                <a:latin typeface="+mn-lt"/>
              </a:rPr>
            </a:br>
            <a:endParaRPr lang="en-GB" sz="4000" dirty="0">
              <a:solidFill>
                <a:srgbClr val="4B658D"/>
              </a:solidFill>
              <a:latin typeface="+mn-lt"/>
            </a:endParaRPr>
          </a:p>
        </p:txBody>
      </p:sp>
      <p:sp>
        <p:nvSpPr>
          <p:cNvPr id="3" name="Content Placeholder 2">
            <a:extLst>
              <a:ext uri="{FF2B5EF4-FFF2-40B4-BE49-F238E27FC236}">
                <a16:creationId xmlns:a16="http://schemas.microsoft.com/office/drawing/2014/main" xmlns="" id="{CF5D5D29-F759-4ACE-AA69-112BAA10F499}"/>
              </a:ext>
            </a:extLst>
          </p:cNvPr>
          <p:cNvSpPr>
            <a:spLocks noGrp="1"/>
          </p:cNvSpPr>
          <p:nvPr>
            <p:ph sz="half" idx="1"/>
          </p:nvPr>
        </p:nvSpPr>
        <p:spPr>
          <a:xfrm>
            <a:off x="762000" y="2021748"/>
            <a:ext cx="4699234" cy="3120704"/>
          </a:xfrm>
        </p:spPr>
        <p:txBody>
          <a:bodyPr>
            <a:normAutofit fontScale="70000" lnSpcReduction="20000"/>
          </a:bodyPr>
          <a:lstStyle/>
          <a:p>
            <a:pPr lvl="0">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Hard-work </a:t>
            </a:r>
          </a:p>
          <a:p>
            <a:pPr lvl="0">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Calibri" panose="020F0502020204030204" pitchFamily="34" charset="0"/>
            </a:endParaRPr>
          </a:p>
          <a:p>
            <a:pPr lvl="0">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Determination</a:t>
            </a:r>
          </a:p>
          <a:p>
            <a:pPr lvl="0">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Calibri" panose="020F0502020204030204" pitchFamily="34" charset="0"/>
            </a:endParaRPr>
          </a:p>
          <a:p>
            <a:pPr lvl="0">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Excellent Grades</a:t>
            </a:r>
          </a:p>
          <a:p>
            <a:pPr lvl="0">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Calibri" panose="020F0502020204030204" pitchFamily="34" charset="0"/>
            </a:endParaRPr>
          </a:p>
          <a:p>
            <a:pPr lvl="0">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In depth subject knowledge</a:t>
            </a:r>
          </a:p>
          <a:p>
            <a:pPr lvl="0">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Calibri" panose="020F0502020204030204" pitchFamily="34" charset="0"/>
            </a:endParaRPr>
          </a:p>
          <a:p>
            <a:pPr lvl="0">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Luck</a:t>
            </a:r>
          </a:p>
          <a:p>
            <a:endParaRPr lang="en-GB" dirty="0"/>
          </a:p>
        </p:txBody>
      </p:sp>
      <p:sp>
        <p:nvSpPr>
          <p:cNvPr id="7" name="Speech Bubble: Rectangle with Corners Rounded 6">
            <a:extLst>
              <a:ext uri="{FF2B5EF4-FFF2-40B4-BE49-F238E27FC236}">
                <a16:creationId xmlns:a16="http://schemas.microsoft.com/office/drawing/2014/main" xmlns="" id="{1449F3F4-A467-4D65-BC45-E6BCC5327860}"/>
              </a:ext>
            </a:extLst>
          </p:cNvPr>
          <p:cNvSpPr/>
          <p:nvPr/>
        </p:nvSpPr>
        <p:spPr>
          <a:xfrm>
            <a:off x="5947795" y="2021748"/>
            <a:ext cx="3254928" cy="1224793"/>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“I find that the harder I work, the more luck I seem to have.”</a:t>
            </a:r>
          </a:p>
          <a:p>
            <a:pPr algn="ctr">
              <a:spcAft>
                <a:spcPts val="0"/>
              </a:spcAft>
            </a:pP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Thomas Jefferson</a:t>
            </a:r>
          </a:p>
        </p:txBody>
      </p:sp>
    </p:spTree>
    <p:extLst>
      <p:ext uri="{BB962C8B-B14F-4D97-AF65-F5344CB8AC3E}">
        <p14:creationId xmlns:p14="http://schemas.microsoft.com/office/powerpoint/2010/main" val="511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E625D0C-BB75-4F4E-B92F-6866DC4B495B}"/>
              </a:ext>
            </a:extLst>
          </p:cNvPr>
          <p:cNvGraphicFramePr>
            <a:graphicFrameLocks noGrp="1"/>
          </p:cNvGraphicFramePr>
          <p:nvPr>
            <p:extLst>
              <p:ext uri="{D42A27DB-BD31-4B8C-83A1-F6EECF244321}">
                <p14:modId xmlns:p14="http://schemas.microsoft.com/office/powerpoint/2010/main" val="3611327670"/>
              </p:ext>
            </p:extLst>
          </p:nvPr>
        </p:nvGraphicFramePr>
        <p:xfrm>
          <a:off x="1216375" y="1038314"/>
          <a:ext cx="9759250" cy="240576"/>
        </p:xfrm>
        <a:graphic>
          <a:graphicData uri="http://schemas.openxmlformats.org/drawingml/2006/table">
            <a:tbl>
              <a:tblPr firstRow="1" firstCol="1" bandRow="1">
                <a:tableStyleId>{5C22544A-7EE6-4342-B048-85BDC9FD1C3A}</a:tableStyleId>
              </a:tblPr>
              <a:tblGrid>
                <a:gridCol w="6396241">
                  <a:extLst>
                    <a:ext uri="{9D8B030D-6E8A-4147-A177-3AD203B41FA5}">
                      <a16:colId xmlns:a16="http://schemas.microsoft.com/office/drawing/2014/main" xmlns="" val="2158073052"/>
                    </a:ext>
                  </a:extLst>
                </a:gridCol>
                <a:gridCol w="3363009">
                  <a:extLst>
                    <a:ext uri="{9D8B030D-6E8A-4147-A177-3AD203B41FA5}">
                      <a16:colId xmlns:a16="http://schemas.microsoft.com/office/drawing/2014/main" xmlns="" val="340224020"/>
                    </a:ext>
                  </a:extLst>
                </a:gridCol>
              </a:tblGrid>
              <a:tr h="240576">
                <a:tc>
                  <a:txBody>
                    <a:bodyPr/>
                    <a:lstStyle/>
                    <a:p>
                      <a:pPr algn="ctr">
                        <a:lnSpc>
                          <a:spcPts val="1350"/>
                        </a:lnSpc>
                        <a:spcBef>
                          <a:spcPts val="225"/>
                        </a:spcBef>
                        <a:spcAft>
                          <a:spcPts val="225"/>
                        </a:spcAft>
                      </a:pPr>
                      <a:r>
                        <a:rPr lang="en-GB" sz="1400" dirty="0">
                          <a:effectLst/>
                        </a:rPr>
                        <a:t>WHEN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ctr">
                        <a:lnSpc>
                          <a:spcPts val="1350"/>
                        </a:lnSpc>
                        <a:spcBef>
                          <a:spcPts val="225"/>
                        </a:spcBef>
                        <a:spcAft>
                          <a:spcPts val="225"/>
                        </a:spcAft>
                      </a:pPr>
                      <a:r>
                        <a:rPr lang="en-GB" sz="1400" dirty="0">
                          <a:effectLst/>
                        </a:rPr>
                        <a:t>WHAT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163633593"/>
                  </a:ext>
                </a:extLst>
              </a:tr>
            </a:tbl>
          </a:graphicData>
        </a:graphic>
      </p:graphicFrame>
      <p:graphicFrame>
        <p:nvGraphicFramePr>
          <p:cNvPr id="3" name="Content Placeholder 3">
            <a:extLst>
              <a:ext uri="{FF2B5EF4-FFF2-40B4-BE49-F238E27FC236}">
                <a16:creationId xmlns:a16="http://schemas.microsoft.com/office/drawing/2014/main" xmlns="" id="{5966ED1F-3979-4674-A920-4FD6843F4B7E}"/>
              </a:ext>
            </a:extLst>
          </p:cNvPr>
          <p:cNvGraphicFramePr>
            <a:graphicFrameLocks/>
          </p:cNvGraphicFramePr>
          <p:nvPr>
            <p:extLst>
              <p:ext uri="{D42A27DB-BD31-4B8C-83A1-F6EECF244321}">
                <p14:modId xmlns:p14="http://schemas.microsoft.com/office/powerpoint/2010/main" val="1940837938"/>
              </p:ext>
            </p:extLst>
          </p:nvPr>
        </p:nvGraphicFramePr>
        <p:xfrm>
          <a:off x="1216375" y="1471061"/>
          <a:ext cx="9759250" cy="1657186"/>
        </p:xfrm>
        <a:graphic>
          <a:graphicData uri="http://schemas.openxmlformats.org/drawingml/2006/table">
            <a:tbl>
              <a:tblPr firstRow="1" firstCol="1" bandRow="1">
                <a:tableStyleId>{5C22544A-7EE6-4342-B048-85BDC9FD1C3A}</a:tableStyleId>
              </a:tblPr>
              <a:tblGrid>
                <a:gridCol w="3033232">
                  <a:extLst>
                    <a:ext uri="{9D8B030D-6E8A-4147-A177-3AD203B41FA5}">
                      <a16:colId xmlns:a16="http://schemas.microsoft.com/office/drawing/2014/main" xmlns="" val="3843576948"/>
                    </a:ext>
                  </a:extLst>
                </a:gridCol>
                <a:gridCol w="3363009">
                  <a:extLst>
                    <a:ext uri="{9D8B030D-6E8A-4147-A177-3AD203B41FA5}">
                      <a16:colId xmlns:a16="http://schemas.microsoft.com/office/drawing/2014/main" xmlns="" val="2054147928"/>
                    </a:ext>
                  </a:extLst>
                </a:gridCol>
                <a:gridCol w="3363009">
                  <a:extLst>
                    <a:ext uri="{9D8B030D-6E8A-4147-A177-3AD203B41FA5}">
                      <a16:colId xmlns:a16="http://schemas.microsoft.com/office/drawing/2014/main" xmlns="" val="2150217594"/>
                    </a:ext>
                  </a:extLst>
                </a:gridCol>
              </a:tblGrid>
              <a:tr h="309633">
                <a:tc rowSpan="2">
                  <a:txBody>
                    <a:bodyPr/>
                    <a:lstStyle/>
                    <a:p>
                      <a:pPr algn="ctr">
                        <a:lnSpc>
                          <a:spcPct val="107000"/>
                        </a:lnSpc>
                        <a:spcAft>
                          <a:spcPts val="0"/>
                        </a:spcAft>
                      </a:pPr>
                      <a:r>
                        <a:rPr lang="en-GB" sz="1400" dirty="0">
                          <a:effectLst/>
                        </a:rPr>
                        <a:t>Year 11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ctr">
                        <a:lnSpc>
                          <a:spcPct val="107000"/>
                        </a:lnSpc>
                        <a:spcAft>
                          <a:spcPts val="0"/>
                        </a:spcAft>
                      </a:pPr>
                      <a:r>
                        <a:rPr lang="en-GB" sz="1400" b="1" dirty="0">
                          <a:effectLst/>
                        </a:rPr>
                        <a:t>All year</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b="0" dirty="0">
                          <a:effectLst/>
                        </a:rPr>
                        <a:t>Work hard to achieve the best possible GCSEs/ Equivalent - you need A/A* grades for Oxbridge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823736985"/>
                  </a:ext>
                </a:extLst>
              </a:tr>
              <a:tr h="449461">
                <a:tc vMerge="1">
                  <a:txBody>
                    <a:bodyPr/>
                    <a:lstStyle/>
                    <a:p>
                      <a:endParaRPr lang="en-US"/>
                    </a:p>
                  </a:txBody>
                  <a:tcPr/>
                </a:tc>
                <a:tc>
                  <a:txBody>
                    <a:bodyPr/>
                    <a:lstStyle/>
                    <a:p>
                      <a:pPr algn="ctr">
                        <a:lnSpc>
                          <a:spcPct val="107000"/>
                        </a:lnSpc>
                        <a:spcAft>
                          <a:spcPts val="0"/>
                        </a:spcAft>
                      </a:pPr>
                      <a:r>
                        <a:rPr lang="en-GB" sz="1400" b="1" dirty="0">
                          <a:solidFill>
                            <a:schemeClr val="bg1"/>
                          </a:solidFill>
                          <a:effectLst/>
                        </a:rPr>
                        <a:t>Summer</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b="0" dirty="0">
                          <a:solidFill>
                            <a:schemeClr val="bg1"/>
                          </a:solidFill>
                          <a:effectLst/>
                        </a:rPr>
                        <a:t>Finalise your A level options, bearing in mind that you need to achieve high grades and that Oxbridge prefer the facilitating (traditional academic) subjects </a:t>
                      </a:r>
                      <a:endParaRPr lang="en-GB"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1422518776"/>
                  </a:ext>
                </a:extLst>
              </a:tr>
            </a:tbl>
          </a:graphicData>
        </a:graphic>
      </p:graphicFrame>
      <p:graphicFrame>
        <p:nvGraphicFramePr>
          <p:cNvPr id="4" name="Table 3">
            <a:extLst>
              <a:ext uri="{FF2B5EF4-FFF2-40B4-BE49-F238E27FC236}">
                <a16:creationId xmlns:a16="http://schemas.microsoft.com/office/drawing/2014/main" xmlns="" id="{4A5CAF19-5BB5-42A8-A53F-7636534B79E0}"/>
              </a:ext>
            </a:extLst>
          </p:cNvPr>
          <p:cNvGraphicFramePr>
            <a:graphicFrameLocks noGrp="1"/>
          </p:cNvGraphicFramePr>
          <p:nvPr>
            <p:extLst>
              <p:ext uri="{D42A27DB-BD31-4B8C-83A1-F6EECF244321}">
                <p14:modId xmlns:p14="http://schemas.microsoft.com/office/powerpoint/2010/main" val="346164737"/>
              </p:ext>
            </p:extLst>
          </p:nvPr>
        </p:nvGraphicFramePr>
        <p:xfrm>
          <a:off x="1216375" y="3300137"/>
          <a:ext cx="9759250" cy="2703232"/>
        </p:xfrm>
        <a:graphic>
          <a:graphicData uri="http://schemas.openxmlformats.org/drawingml/2006/table">
            <a:tbl>
              <a:tblPr firstRow="1" firstCol="1" bandRow="1">
                <a:tableStyleId>{5C22544A-7EE6-4342-B048-85BDC9FD1C3A}</a:tableStyleId>
              </a:tblPr>
              <a:tblGrid>
                <a:gridCol w="3033232">
                  <a:extLst>
                    <a:ext uri="{9D8B030D-6E8A-4147-A177-3AD203B41FA5}">
                      <a16:colId xmlns:a16="http://schemas.microsoft.com/office/drawing/2014/main" xmlns="" val="2299990571"/>
                    </a:ext>
                  </a:extLst>
                </a:gridCol>
                <a:gridCol w="3363009">
                  <a:extLst>
                    <a:ext uri="{9D8B030D-6E8A-4147-A177-3AD203B41FA5}">
                      <a16:colId xmlns:a16="http://schemas.microsoft.com/office/drawing/2014/main" xmlns="" val="205871852"/>
                    </a:ext>
                  </a:extLst>
                </a:gridCol>
                <a:gridCol w="3363009">
                  <a:extLst>
                    <a:ext uri="{9D8B030D-6E8A-4147-A177-3AD203B41FA5}">
                      <a16:colId xmlns:a16="http://schemas.microsoft.com/office/drawing/2014/main" xmlns="" val="3032971159"/>
                    </a:ext>
                  </a:extLst>
                </a:gridCol>
              </a:tblGrid>
              <a:tr h="169807">
                <a:tc rowSpan="7">
                  <a:txBody>
                    <a:bodyPr/>
                    <a:lstStyle/>
                    <a:p>
                      <a:pPr algn="ctr">
                        <a:lnSpc>
                          <a:spcPct val="107000"/>
                        </a:lnSpc>
                        <a:spcAft>
                          <a:spcPts val="0"/>
                        </a:spcAft>
                      </a:pPr>
                      <a:r>
                        <a:rPr lang="en-GB" sz="1400" b="1" dirty="0">
                          <a:effectLst/>
                        </a:rPr>
                        <a:t>Year 12</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ctr">
                        <a:lnSpc>
                          <a:spcPct val="107000"/>
                        </a:lnSpc>
                        <a:spcAft>
                          <a:spcPts val="0"/>
                        </a:spcAft>
                      </a:pPr>
                      <a:r>
                        <a:rPr lang="en-GB" sz="1400" b="1" dirty="0">
                          <a:solidFill>
                            <a:schemeClr val="bg1"/>
                          </a:solidFill>
                          <a:effectLst/>
                        </a:rPr>
                        <a:t>January</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Choose your degree course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378160255"/>
                  </a:ext>
                </a:extLst>
              </a:tr>
              <a:tr h="309633">
                <a:tc vMerge="1">
                  <a:txBody>
                    <a:bodyPr/>
                    <a:lstStyle/>
                    <a:p>
                      <a:endParaRPr lang="en-US"/>
                    </a:p>
                  </a:txBody>
                  <a:tcPr/>
                </a:tc>
                <a:tc>
                  <a:txBody>
                    <a:bodyPr/>
                    <a:lstStyle/>
                    <a:p>
                      <a:pPr algn="ctr">
                        <a:lnSpc>
                          <a:spcPct val="107000"/>
                        </a:lnSpc>
                        <a:spcAft>
                          <a:spcPts val="0"/>
                        </a:spcAft>
                      </a:pPr>
                      <a:r>
                        <a:rPr lang="en-GB" sz="1400" b="1" dirty="0">
                          <a:solidFill>
                            <a:schemeClr val="bg1"/>
                          </a:solidFill>
                          <a:effectLst/>
                        </a:rPr>
                        <a:t>January onwards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Read extensively about your chosen subject, making notes as you do so</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081574078"/>
                  </a:ext>
                </a:extLst>
              </a:tr>
              <a:tr h="309633">
                <a:tc vMerge="1">
                  <a:txBody>
                    <a:bodyPr/>
                    <a:lstStyle/>
                    <a:p>
                      <a:endParaRPr lang="en-US"/>
                    </a:p>
                  </a:txBody>
                  <a:tcPr/>
                </a:tc>
                <a:tc>
                  <a:txBody>
                    <a:bodyPr/>
                    <a:lstStyle/>
                    <a:p>
                      <a:pPr algn="ctr">
                        <a:lnSpc>
                          <a:spcPct val="107000"/>
                        </a:lnSpc>
                        <a:spcAft>
                          <a:spcPts val="0"/>
                        </a:spcAft>
                      </a:pPr>
                      <a:r>
                        <a:rPr lang="en-GB" sz="1400" b="1" dirty="0">
                          <a:solidFill>
                            <a:schemeClr val="bg1"/>
                          </a:solidFill>
                          <a:effectLst/>
                        </a:rPr>
                        <a:t>January onwards</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For vocational courses in particular, organise relevant work experience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90421213"/>
                  </a:ext>
                </a:extLst>
              </a:tr>
              <a:tr h="309633">
                <a:tc vMerge="1">
                  <a:txBody>
                    <a:bodyPr/>
                    <a:lstStyle/>
                    <a:p>
                      <a:endParaRPr lang="en-US"/>
                    </a:p>
                  </a:txBody>
                  <a:tcPr/>
                </a:tc>
                <a:tc>
                  <a:txBody>
                    <a:bodyPr/>
                    <a:lstStyle/>
                    <a:p>
                      <a:pPr algn="ctr">
                        <a:lnSpc>
                          <a:spcPct val="107000"/>
                        </a:lnSpc>
                        <a:spcAft>
                          <a:spcPts val="0"/>
                        </a:spcAft>
                      </a:pPr>
                      <a:r>
                        <a:rPr lang="en-GB" sz="1400" b="1" dirty="0">
                          <a:solidFill>
                            <a:schemeClr val="bg1"/>
                          </a:solidFill>
                          <a:effectLst/>
                        </a:rPr>
                        <a:t>June</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Sit AS examinations, or internal end of year 12 examinations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604140064"/>
                  </a:ext>
                </a:extLst>
              </a:tr>
              <a:tr h="169807">
                <a:tc vMerge="1">
                  <a:txBody>
                    <a:bodyPr/>
                    <a:lstStyle/>
                    <a:p>
                      <a:endParaRPr lang="en-US"/>
                    </a:p>
                  </a:txBody>
                  <a:tcPr/>
                </a:tc>
                <a:tc>
                  <a:txBody>
                    <a:bodyPr/>
                    <a:lstStyle/>
                    <a:p>
                      <a:pPr algn="ctr">
                        <a:lnSpc>
                          <a:spcPct val="107000"/>
                        </a:lnSpc>
                        <a:spcAft>
                          <a:spcPts val="0"/>
                        </a:spcAft>
                      </a:pPr>
                      <a:r>
                        <a:rPr lang="en-GB" sz="1400" b="1" dirty="0">
                          <a:solidFill>
                            <a:schemeClr val="bg1"/>
                          </a:solidFill>
                          <a:effectLst/>
                        </a:rPr>
                        <a:t>June</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Start drafting personal statement</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1139803989"/>
                  </a:ext>
                </a:extLst>
              </a:tr>
              <a:tr h="309633">
                <a:tc vMerge="1">
                  <a:txBody>
                    <a:bodyPr/>
                    <a:lstStyle/>
                    <a:p>
                      <a:endParaRPr lang="en-US"/>
                    </a:p>
                  </a:txBody>
                  <a:tcPr/>
                </a:tc>
                <a:tc>
                  <a:txBody>
                    <a:bodyPr/>
                    <a:lstStyle/>
                    <a:p>
                      <a:pPr algn="ctr">
                        <a:lnSpc>
                          <a:spcPct val="107000"/>
                        </a:lnSpc>
                        <a:spcAft>
                          <a:spcPts val="0"/>
                        </a:spcAft>
                      </a:pPr>
                      <a:r>
                        <a:rPr lang="en-GB" sz="1400" b="1" dirty="0">
                          <a:solidFill>
                            <a:schemeClr val="bg1"/>
                          </a:solidFill>
                          <a:effectLst/>
                        </a:rPr>
                        <a:t>June/July </a:t>
                      </a:r>
                      <a:endParaRPr lang="en-GB"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Attend Oxford and Cambridge Open Days, decide where to apply</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398337310"/>
                  </a:ext>
                </a:extLst>
              </a:tr>
              <a:tr h="169807">
                <a:tc vMerge="1">
                  <a:txBody>
                    <a:bodyPr/>
                    <a:lstStyle/>
                    <a:p>
                      <a:endParaRPr lang="en-US"/>
                    </a:p>
                  </a:txBody>
                  <a:tcPr/>
                </a:tc>
                <a:tc>
                  <a:txBody>
                    <a:bodyPr/>
                    <a:lstStyle/>
                    <a:p>
                      <a:endParaRPr lang="en-US" sz="1400" dirty="0">
                        <a:solidFill>
                          <a:schemeClr val="bg1"/>
                        </a:solidFill>
                      </a:endParaRPr>
                    </a:p>
                  </a:txBody>
                  <a:tcPr marL="14780" marR="14780" marT="14780" marB="14780" anchor="ctr">
                    <a:solidFill>
                      <a:srgbClr val="4B658D"/>
                    </a:solidFill>
                  </a:tcPr>
                </a:tc>
                <a:tc>
                  <a:txBody>
                    <a:bodyPr/>
                    <a:lstStyle/>
                    <a:p>
                      <a:endParaRPr lang="en-US" sz="1400" dirty="0">
                        <a:solidFill>
                          <a:schemeClr val="bg1"/>
                        </a:solidFill>
                      </a:endParaRPr>
                    </a:p>
                  </a:txBody>
                  <a:tcPr marL="14780" marR="14780" marT="14780" marB="14780" anchor="ctr">
                    <a:solidFill>
                      <a:srgbClr val="4B658D"/>
                    </a:solidFill>
                  </a:tcPr>
                </a:tc>
                <a:extLst>
                  <a:ext uri="{0D108BD9-81ED-4DB2-BD59-A6C34878D82A}">
                    <a16:rowId xmlns:a16="http://schemas.microsoft.com/office/drawing/2014/main" xmlns="" val="918236744"/>
                  </a:ext>
                </a:extLst>
              </a:tr>
            </a:tbl>
          </a:graphicData>
        </a:graphic>
      </p:graphicFrame>
      <p:sp>
        <p:nvSpPr>
          <p:cNvPr id="5" name="TextBox 4">
            <a:extLst>
              <a:ext uri="{FF2B5EF4-FFF2-40B4-BE49-F238E27FC236}">
                <a16:creationId xmlns:a16="http://schemas.microsoft.com/office/drawing/2014/main" xmlns="" id="{E5A0A07A-F286-448B-B89D-D779F73EF30B}"/>
              </a:ext>
            </a:extLst>
          </p:cNvPr>
          <p:cNvSpPr txBox="1"/>
          <p:nvPr/>
        </p:nvSpPr>
        <p:spPr>
          <a:xfrm>
            <a:off x="1216375" y="330428"/>
            <a:ext cx="9759250" cy="707886"/>
          </a:xfrm>
          <a:prstGeom prst="rect">
            <a:avLst/>
          </a:prstGeom>
          <a:noFill/>
        </p:spPr>
        <p:txBody>
          <a:bodyPr wrap="square" rtlCol="0">
            <a:spAutoFit/>
          </a:bodyPr>
          <a:lstStyle/>
          <a:p>
            <a:r>
              <a:rPr lang="en-GB" sz="4000" dirty="0">
                <a:solidFill>
                  <a:srgbClr val="4B658D"/>
                </a:solidFill>
              </a:rPr>
              <a:t>Understanding the application process</a:t>
            </a:r>
          </a:p>
        </p:txBody>
      </p:sp>
    </p:spTree>
    <p:extLst>
      <p:ext uri="{BB962C8B-B14F-4D97-AF65-F5344CB8AC3E}">
        <p14:creationId xmlns:p14="http://schemas.microsoft.com/office/powerpoint/2010/main" val="236078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3D624B-35A0-4638-8F4C-10DF2BA3AC12}"/>
              </a:ext>
            </a:extLst>
          </p:cNvPr>
          <p:cNvSpPr txBox="1"/>
          <p:nvPr/>
        </p:nvSpPr>
        <p:spPr>
          <a:xfrm>
            <a:off x="1216375" y="531845"/>
            <a:ext cx="9759250" cy="707886"/>
          </a:xfrm>
          <a:prstGeom prst="rect">
            <a:avLst/>
          </a:prstGeom>
          <a:noFill/>
        </p:spPr>
        <p:txBody>
          <a:bodyPr wrap="square" rtlCol="0">
            <a:spAutoFit/>
          </a:bodyPr>
          <a:lstStyle/>
          <a:p>
            <a:r>
              <a:rPr lang="en-GB" sz="4000" dirty="0">
                <a:solidFill>
                  <a:srgbClr val="4B658D"/>
                </a:solidFill>
              </a:rPr>
              <a:t>Understanding the application process</a:t>
            </a:r>
          </a:p>
        </p:txBody>
      </p:sp>
      <p:graphicFrame>
        <p:nvGraphicFramePr>
          <p:cNvPr id="3" name="Table 2">
            <a:extLst>
              <a:ext uri="{FF2B5EF4-FFF2-40B4-BE49-F238E27FC236}">
                <a16:creationId xmlns:a16="http://schemas.microsoft.com/office/drawing/2014/main" xmlns="" id="{603DDB71-2A6A-47F4-835B-982D0E82DCFB}"/>
              </a:ext>
            </a:extLst>
          </p:cNvPr>
          <p:cNvGraphicFramePr>
            <a:graphicFrameLocks noGrp="1"/>
          </p:cNvGraphicFramePr>
          <p:nvPr>
            <p:extLst>
              <p:ext uri="{D42A27DB-BD31-4B8C-83A1-F6EECF244321}">
                <p14:modId xmlns:p14="http://schemas.microsoft.com/office/powerpoint/2010/main" val="3901728665"/>
              </p:ext>
            </p:extLst>
          </p:nvPr>
        </p:nvGraphicFramePr>
        <p:xfrm>
          <a:off x="1124096" y="1516008"/>
          <a:ext cx="9759250" cy="4277579"/>
        </p:xfrm>
        <a:graphic>
          <a:graphicData uri="http://schemas.openxmlformats.org/drawingml/2006/table">
            <a:tbl>
              <a:tblPr firstRow="1" firstCol="1" bandRow="1">
                <a:tableStyleId>{5C22544A-7EE6-4342-B048-85BDC9FD1C3A}</a:tableStyleId>
              </a:tblPr>
              <a:tblGrid>
                <a:gridCol w="3033232">
                  <a:extLst>
                    <a:ext uri="{9D8B030D-6E8A-4147-A177-3AD203B41FA5}">
                      <a16:colId xmlns:a16="http://schemas.microsoft.com/office/drawing/2014/main" xmlns="" val="1094675188"/>
                    </a:ext>
                  </a:extLst>
                </a:gridCol>
                <a:gridCol w="3363009">
                  <a:extLst>
                    <a:ext uri="{9D8B030D-6E8A-4147-A177-3AD203B41FA5}">
                      <a16:colId xmlns:a16="http://schemas.microsoft.com/office/drawing/2014/main" xmlns="" val="3491931847"/>
                    </a:ext>
                  </a:extLst>
                </a:gridCol>
                <a:gridCol w="3363009">
                  <a:extLst>
                    <a:ext uri="{9D8B030D-6E8A-4147-A177-3AD203B41FA5}">
                      <a16:colId xmlns:a16="http://schemas.microsoft.com/office/drawing/2014/main" xmlns="" val="2761145510"/>
                    </a:ext>
                  </a:extLst>
                </a:gridCol>
              </a:tblGrid>
              <a:tr h="240576">
                <a:tc gridSpan="2">
                  <a:txBody>
                    <a:bodyPr/>
                    <a:lstStyle/>
                    <a:p>
                      <a:pPr algn="ctr">
                        <a:lnSpc>
                          <a:spcPts val="1350"/>
                        </a:lnSpc>
                        <a:spcBef>
                          <a:spcPts val="225"/>
                        </a:spcBef>
                        <a:spcAft>
                          <a:spcPts val="225"/>
                        </a:spcAft>
                      </a:pPr>
                      <a:r>
                        <a:rPr lang="en-GB" sz="1400" dirty="0">
                          <a:effectLst/>
                        </a:rPr>
                        <a:t>WHEN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hMerge="1">
                  <a:txBody>
                    <a:bodyPr/>
                    <a:lstStyle/>
                    <a:p>
                      <a:endParaRPr lang="en-US"/>
                    </a:p>
                  </a:txBody>
                  <a:tcPr/>
                </a:tc>
                <a:tc>
                  <a:txBody>
                    <a:bodyPr/>
                    <a:lstStyle/>
                    <a:p>
                      <a:pPr algn="ctr">
                        <a:lnSpc>
                          <a:spcPts val="1350"/>
                        </a:lnSpc>
                        <a:spcBef>
                          <a:spcPts val="225"/>
                        </a:spcBef>
                        <a:spcAft>
                          <a:spcPts val="225"/>
                        </a:spcAft>
                      </a:pPr>
                      <a:r>
                        <a:rPr lang="en-GB" sz="1400" dirty="0">
                          <a:effectLst/>
                        </a:rPr>
                        <a:t>WHAT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836554343"/>
                  </a:ext>
                </a:extLst>
              </a:tr>
              <a:tr h="169807">
                <a:tc rowSpan="13">
                  <a:txBody>
                    <a:bodyPr/>
                    <a:lstStyle/>
                    <a:p>
                      <a:pPr algn="ctr">
                        <a:lnSpc>
                          <a:spcPct val="107000"/>
                        </a:lnSpc>
                        <a:spcAft>
                          <a:spcPts val="0"/>
                        </a:spcAft>
                      </a:pPr>
                      <a:r>
                        <a:rPr lang="en-GB" sz="1400" dirty="0">
                          <a:effectLst/>
                        </a:rPr>
                        <a:t>Year 13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ctr">
                        <a:lnSpc>
                          <a:spcPct val="107000"/>
                        </a:lnSpc>
                        <a:spcAft>
                          <a:spcPts val="0"/>
                        </a:spcAft>
                      </a:pPr>
                      <a:r>
                        <a:rPr lang="en-GB" sz="1400" dirty="0">
                          <a:solidFill>
                            <a:schemeClr val="bg1"/>
                          </a:solidFill>
                          <a:effectLst/>
                        </a:rPr>
                        <a:t>September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Finalise personal statement and UCAS form</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887758452"/>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September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Register for admissions tests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673496920"/>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October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Send application</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1264153172"/>
                  </a:ext>
                </a:extLst>
              </a:tr>
              <a:tr h="309633">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October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Cambridge applicants only: complete supplementary application questionnaire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4109737207"/>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October/November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Prepare for interviews and entrance tests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3054669485"/>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November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Receive notification of invitation to interview</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2832739151"/>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November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Submit examples of written work, if required</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373424750"/>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November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Sit pre-interview admissions tests, if required</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603134645"/>
                  </a:ext>
                </a:extLst>
              </a:tr>
              <a:tr h="309633">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December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Attend interview (including sitting at-interview admissions tests, if required)</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544113087"/>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January</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Receive decision from Oxbridge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941195472"/>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March</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Receive decision from all other universities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1186541976"/>
                  </a:ext>
                </a:extLst>
              </a:tr>
              <a:tr h="309633">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May</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Respond to universities on UCAS, indicating firm and insurance choices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3864610051"/>
                  </a:ext>
                </a:extLst>
              </a:tr>
              <a:tr h="169807">
                <a:tc vMerge="1">
                  <a:txBody>
                    <a:bodyPr/>
                    <a:lstStyle/>
                    <a:p>
                      <a:endParaRPr lang="en-US"/>
                    </a:p>
                  </a:txBody>
                  <a:tcPr/>
                </a:tc>
                <a:tc>
                  <a:txBody>
                    <a:bodyPr/>
                    <a:lstStyle/>
                    <a:p>
                      <a:pPr algn="ctr">
                        <a:lnSpc>
                          <a:spcPct val="107000"/>
                        </a:lnSpc>
                        <a:spcAft>
                          <a:spcPts val="0"/>
                        </a:spcAft>
                      </a:pPr>
                      <a:r>
                        <a:rPr lang="en-GB" sz="1400" dirty="0">
                          <a:solidFill>
                            <a:schemeClr val="bg1"/>
                          </a:solidFill>
                          <a:effectLst/>
                        </a:rPr>
                        <a:t>June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tc>
                  <a:txBody>
                    <a:bodyPr/>
                    <a:lstStyle/>
                    <a:p>
                      <a:pPr algn="l">
                        <a:lnSpc>
                          <a:spcPct val="107000"/>
                        </a:lnSpc>
                        <a:spcAft>
                          <a:spcPts val="0"/>
                        </a:spcAft>
                      </a:pPr>
                      <a:r>
                        <a:rPr lang="en-GB" sz="1400" dirty="0">
                          <a:solidFill>
                            <a:schemeClr val="bg1"/>
                          </a:solidFill>
                          <a:effectLst/>
                        </a:rPr>
                        <a:t>Take A level examinations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14780" marB="14780" anchor="ctr">
                    <a:solidFill>
                      <a:srgbClr val="4B658D"/>
                    </a:solidFill>
                  </a:tcPr>
                </a:tc>
                <a:extLst>
                  <a:ext uri="{0D108BD9-81ED-4DB2-BD59-A6C34878D82A}">
                    <a16:rowId xmlns:a16="http://schemas.microsoft.com/office/drawing/2014/main" xmlns="" val="508200112"/>
                  </a:ext>
                </a:extLst>
              </a:tr>
            </a:tbl>
          </a:graphicData>
        </a:graphic>
      </p:graphicFrame>
    </p:spTree>
    <p:extLst>
      <p:ext uri="{BB962C8B-B14F-4D97-AF65-F5344CB8AC3E}">
        <p14:creationId xmlns:p14="http://schemas.microsoft.com/office/powerpoint/2010/main" val="373467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3C70FD2-BA61-4374-95A5-AA870B2A96EC}"/>
              </a:ext>
            </a:extLst>
          </p:cNvPr>
          <p:cNvSpPr/>
          <p:nvPr/>
        </p:nvSpPr>
        <p:spPr>
          <a:xfrm>
            <a:off x="477096" y="341743"/>
            <a:ext cx="7172476" cy="707886"/>
          </a:xfrm>
          <a:prstGeom prst="rect">
            <a:avLst/>
          </a:prstGeom>
        </p:spPr>
        <p:txBody>
          <a:bodyPr wrap="none">
            <a:spAutoFit/>
          </a:bodyPr>
          <a:lstStyle/>
          <a:p>
            <a:r>
              <a:rPr lang="en-US" sz="4000" dirty="0">
                <a:solidFill>
                  <a:srgbClr val="4B658D"/>
                </a:solidFill>
                <a:latin typeface="Calibri" panose="020F0502020204030204" pitchFamily="34" charset="0"/>
                <a:cs typeface="Calibri" panose="020F0502020204030204" pitchFamily="34" charset="0"/>
              </a:rPr>
              <a:t>Early Preparation- Middle School</a:t>
            </a:r>
          </a:p>
        </p:txBody>
      </p:sp>
      <p:sp>
        <p:nvSpPr>
          <p:cNvPr id="3" name="Rectangle 2">
            <a:extLst>
              <a:ext uri="{FF2B5EF4-FFF2-40B4-BE49-F238E27FC236}">
                <a16:creationId xmlns:a16="http://schemas.microsoft.com/office/drawing/2014/main" xmlns="" id="{B4F4C95B-1074-4081-9143-4AACAA28802F}"/>
              </a:ext>
            </a:extLst>
          </p:cNvPr>
          <p:cNvSpPr/>
          <p:nvPr/>
        </p:nvSpPr>
        <p:spPr>
          <a:xfrm>
            <a:off x="477096" y="991485"/>
            <a:ext cx="6536100" cy="6325578"/>
          </a:xfrm>
          <a:prstGeom prst="rect">
            <a:avLst/>
          </a:prstGeom>
        </p:spPr>
        <p:txBody>
          <a:bodyPr wrap="square">
            <a:spAutoFit/>
          </a:bodyPr>
          <a:lstStyle/>
          <a:p>
            <a:pPr lvl="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When:</a:t>
            </a:r>
            <a:r>
              <a:rPr lang="en-US" altLang="en-US" dirty="0">
                <a:latin typeface="Calibri" panose="020F0502020204030204" pitchFamily="34" charset="0"/>
                <a:ea typeface="Calibri" panose="020F0502020204030204" pitchFamily="34" charset="0"/>
                <a:cs typeface="Times New Roman" panose="02020603050405020304" pitchFamily="18" charset="0"/>
              </a:rPr>
              <a:t> Year 11</a:t>
            </a:r>
          </a:p>
          <a:p>
            <a:pPr lvl="0" eaLnBrk="0" fontAlgn="base" hangingPunct="0">
              <a:spcBef>
                <a:spcPct val="0"/>
              </a:spcBef>
              <a:spcAft>
                <a:spcPct val="0"/>
              </a:spcAft>
            </a:pPr>
            <a:endParaRPr lang="en-US" altLang="en-US" dirty="0"/>
          </a:p>
          <a:p>
            <a:pPr lvl="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Do:</a:t>
            </a:r>
            <a:r>
              <a:rPr lang="en-US" altLang="en-US" dirty="0">
                <a:latin typeface="Calibri" panose="020F0502020204030204" pitchFamily="34" charset="0"/>
                <a:ea typeface="Calibri" panose="020F0502020204030204" pitchFamily="34" charset="0"/>
                <a:cs typeface="Times New Roman" panose="02020603050405020304" pitchFamily="18" charset="0"/>
              </a:rPr>
              <a:t> </a:t>
            </a:r>
          </a:p>
          <a:p>
            <a:pPr marL="285750" lvl="0" indent="-285750" eaLnBrk="0" fontAlgn="base" hangingPunct="0">
              <a:spcBef>
                <a:spcPct val="0"/>
              </a:spcBef>
              <a:spcAft>
                <a:spcPct val="0"/>
              </a:spcAft>
              <a:buFont typeface="Wingdings" panose="05000000000000000000" pitchFamily="2" charset="2"/>
              <a:buChar char="ü"/>
            </a:pPr>
            <a:r>
              <a:rPr lang="en-US" altLang="en-US" dirty="0">
                <a:latin typeface="Calibri" panose="020F0502020204030204" pitchFamily="34" charset="0"/>
                <a:ea typeface="Calibri" panose="020F0502020204030204" pitchFamily="34" charset="0"/>
                <a:cs typeface="Times New Roman" panose="02020603050405020304" pitchFamily="18" charset="0"/>
              </a:rPr>
              <a:t>Work Hard, </a:t>
            </a:r>
          </a:p>
          <a:p>
            <a:pPr marL="285750" lvl="0" indent="-285750" eaLnBrk="0" fontAlgn="base" hangingPunct="0">
              <a:spcBef>
                <a:spcPct val="0"/>
              </a:spcBef>
              <a:spcAft>
                <a:spcPct val="0"/>
              </a:spcAft>
              <a:buFont typeface="Wingdings" panose="05000000000000000000" pitchFamily="2" charset="2"/>
              <a:buChar char="ü"/>
            </a:pPr>
            <a:r>
              <a:rPr lang="en-US" altLang="en-US" dirty="0">
                <a:latin typeface="Calibri" panose="020F0502020204030204" pitchFamily="34" charset="0"/>
                <a:ea typeface="Calibri" panose="020F0502020204030204" pitchFamily="34" charset="0"/>
                <a:cs typeface="Times New Roman" panose="02020603050405020304" pitchFamily="18" charset="0"/>
              </a:rPr>
              <a:t>Achieve consistent results across all subjects, </a:t>
            </a:r>
          </a:p>
          <a:p>
            <a:pPr marL="285750" lvl="0" indent="-285750" eaLnBrk="0" fontAlgn="base" hangingPunct="0">
              <a:spcBef>
                <a:spcPct val="0"/>
              </a:spcBef>
              <a:spcAft>
                <a:spcPct val="0"/>
              </a:spcAft>
              <a:buFont typeface="Wingdings" panose="05000000000000000000" pitchFamily="2" charset="2"/>
              <a:buChar char="ü"/>
            </a:pPr>
            <a:r>
              <a:rPr lang="en-US" altLang="en-US" dirty="0">
                <a:latin typeface="Calibri" panose="020F0502020204030204" pitchFamily="34" charset="0"/>
                <a:ea typeface="Calibri" panose="020F0502020204030204" pitchFamily="34" charset="0"/>
                <a:cs typeface="Times New Roman" panose="02020603050405020304" pitchFamily="18" charset="0"/>
              </a:rPr>
              <a:t>Begin nurturing an academic interest in your favourite subjects.</a:t>
            </a:r>
          </a:p>
          <a:p>
            <a:pPr marL="285750" lvl="0" indent="-285750" eaLnBrk="0" fontAlgn="base" hangingPunct="0">
              <a:spcBef>
                <a:spcPct val="0"/>
              </a:spcBef>
              <a:spcAft>
                <a:spcPct val="0"/>
              </a:spcAft>
              <a:buFont typeface="Wingdings" panose="05000000000000000000" pitchFamily="2" charset="2"/>
              <a:buChar char="ü"/>
            </a:pPr>
            <a:endParaRPr lang="en-US" altLang="en-US" dirty="0"/>
          </a:p>
          <a:p>
            <a:pPr lvl="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Don’t:</a:t>
            </a:r>
            <a:r>
              <a:rPr lang="en-US" altLang="en-US" dirty="0">
                <a:latin typeface="Calibri" panose="020F0502020204030204" pitchFamily="34" charset="0"/>
                <a:ea typeface="Calibri" panose="020F0502020204030204" pitchFamily="34" charset="0"/>
                <a:cs typeface="Times New Roman" panose="02020603050405020304" pitchFamily="18" charset="0"/>
              </a:rPr>
              <a:t> </a:t>
            </a:r>
          </a:p>
          <a:p>
            <a:pPr marL="285750" lvl="0" indent="-285750" eaLnBrk="0" fontAlgn="base" hangingPunct="0">
              <a:spcBef>
                <a:spcPct val="0"/>
              </a:spcBef>
              <a:spcAft>
                <a:spcPct val="0"/>
              </a:spcAft>
              <a:buFont typeface="Wingdings" panose="05000000000000000000" pitchFamily="2" charset="2"/>
              <a:buChar char="ü"/>
            </a:pPr>
            <a:r>
              <a:rPr lang="en-US" altLang="en-US" dirty="0">
                <a:latin typeface="Calibri" panose="020F0502020204030204" pitchFamily="34" charset="0"/>
                <a:ea typeface="Calibri" panose="020F0502020204030204" pitchFamily="34" charset="0"/>
                <a:cs typeface="Times New Roman" panose="02020603050405020304" pitchFamily="18" charset="0"/>
              </a:rPr>
              <a:t>Think that universities make offers based only on A-level predictions</a:t>
            </a:r>
          </a:p>
          <a:p>
            <a:pPr marL="285750" lvl="0" indent="-285750" eaLnBrk="0" fontAlgn="base" hangingPunct="0">
              <a:spcBef>
                <a:spcPct val="0"/>
              </a:spcBef>
              <a:spcAft>
                <a:spcPct val="0"/>
              </a:spcAft>
              <a:buFont typeface="Wingdings" panose="05000000000000000000" pitchFamily="2" charset="2"/>
              <a:buChar char="ü"/>
            </a:pPr>
            <a:endParaRPr lang="en-US" altLang="en-US"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b="1" dirty="0">
                <a:latin typeface="Calibri" panose="020F0502020204030204" pitchFamily="34" charset="0"/>
                <a:cs typeface="Times New Roman" panose="02020603050405020304" pitchFamily="18" charset="0"/>
              </a:rPr>
              <a:t>Things to do</a:t>
            </a:r>
          </a:p>
          <a:p>
            <a:pPr lvl="0" eaLnBrk="0" fontAlgn="base" hangingPunct="0">
              <a:spcBef>
                <a:spcPct val="0"/>
              </a:spcBef>
              <a:spcAft>
                <a:spcPct val="0"/>
              </a:spcAft>
            </a:pPr>
            <a:endParaRPr lang="en-US" altLang="en-US" b="1" dirty="0">
              <a:latin typeface="Calibri" panose="020F0502020204030204" pitchFamily="34" charset="0"/>
              <a:cs typeface="Times New Roman" panose="02020603050405020304" pitchFamily="18" charset="0"/>
            </a:endParaRPr>
          </a:p>
          <a:p>
            <a:pPr marL="285750" lvl="0" indent="-285750">
              <a:lnSpc>
                <a:spcPct val="107000"/>
              </a:lnSpc>
              <a:spcAft>
                <a:spcPts val="1500"/>
              </a:spcAft>
              <a:buFont typeface="Wingdings" panose="05000000000000000000" pitchFamily="2" charset="2"/>
              <a:buChar char="ü"/>
            </a:pP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Read International &amp; British Newspapers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1500"/>
              </a:spcAft>
              <a:buFont typeface="Wingdings" panose="05000000000000000000" pitchFamily="2" charset="2"/>
              <a:buChar char="ü"/>
            </a:pP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Listen to Podcasts &amp; Lectures online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1500"/>
              </a:spcAft>
              <a:buFont typeface="Wingdings" panose="05000000000000000000" pitchFamily="2" charset="2"/>
              <a:buChar char="ü"/>
            </a:pP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Begin to read around your subject, look out for easily accessible journals &amp; magazines: </a:t>
            </a:r>
            <a:r>
              <a:rPr lang="en-GB"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Science Daily, National Geographic, Smithsonian, Wall Street Journal, The Economist, History Today etc.</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b="1" dirty="0"/>
          </a:p>
        </p:txBody>
      </p:sp>
      <p:sp>
        <p:nvSpPr>
          <p:cNvPr id="5" name="Speech Bubble: Rectangle with Corners Rounded 4">
            <a:extLst>
              <a:ext uri="{FF2B5EF4-FFF2-40B4-BE49-F238E27FC236}">
                <a16:creationId xmlns:a16="http://schemas.microsoft.com/office/drawing/2014/main" xmlns="" id="{7992E87B-79DC-4BC3-BD7B-808F1E03D865}"/>
              </a:ext>
            </a:extLst>
          </p:cNvPr>
          <p:cNvSpPr/>
          <p:nvPr/>
        </p:nvSpPr>
        <p:spPr>
          <a:xfrm>
            <a:off x="8447713" y="1986093"/>
            <a:ext cx="3095537" cy="2885813"/>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i="1" dirty="0">
                <a:solidFill>
                  <a:schemeClr val="bg1"/>
                </a:solidFill>
                <a:ea typeface="Calibri" panose="020F0502020204030204" pitchFamily="34" charset="0"/>
                <a:cs typeface="Times New Roman" panose="02020603050405020304" pitchFamily="18" charset="0"/>
              </a:rPr>
              <a:t>Successful applicants typically have a high proportion of A &amp; A* Grades… higher grades can help to make your application more successful.</a:t>
            </a:r>
            <a:endParaRPr lang="en-US" altLang="en-US" dirty="0">
              <a:solidFill>
                <a:schemeClr val="bg1"/>
              </a:solidFill>
            </a:endParaRPr>
          </a:p>
          <a:p>
            <a:pPr lvl="0" algn="ctr" eaLnBrk="0" fontAlgn="base" hangingPunct="0">
              <a:spcBef>
                <a:spcPct val="0"/>
              </a:spcBef>
              <a:spcAft>
                <a:spcPct val="0"/>
              </a:spcAft>
            </a:pPr>
            <a:r>
              <a:rPr lang="en-US" alt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University of Oxford</a:t>
            </a:r>
            <a:endParaRPr lang="en-US" altLang="en-US"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67064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E7E082-1EEA-4130-8595-ED47E008779A}"/>
              </a:ext>
            </a:extLst>
          </p:cNvPr>
          <p:cNvSpPr/>
          <p:nvPr/>
        </p:nvSpPr>
        <p:spPr>
          <a:xfrm>
            <a:off x="393804" y="400467"/>
            <a:ext cx="11798196" cy="707886"/>
          </a:xfrm>
          <a:prstGeom prst="rect">
            <a:avLst/>
          </a:prstGeom>
        </p:spPr>
        <p:txBody>
          <a:bodyPr wrap="square">
            <a:spAutoFit/>
          </a:bodyPr>
          <a:lstStyle/>
          <a:p>
            <a:r>
              <a:rPr lang="en-US" sz="4000" dirty="0">
                <a:solidFill>
                  <a:srgbClr val="4B658D"/>
                </a:solidFill>
              </a:rPr>
              <a:t>Choosing Your School/College and  A-Level Subjects</a:t>
            </a:r>
          </a:p>
        </p:txBody>
      </p:sp>
      <p:sp>
        <p:nvSpPr>
          <p:cNvPr id="3" name="Rectangle 2">
            <a:extLst>
              <a:ext uri="{FF2B5EF4-FFF2-40B4-BE49-F238E27FC236}">
                <a16:creationId xmlns:a16="http://schemas.microsoft.com/office/drawing/2014/main" xmlns="" id="{A8B24A37-60DE-4DC8-ACA6-9C4F652EB939}"/>
              </a:ext>
            </a:extLst>
          </p:cNvPr>
          <p:cNvSpPr/>
          <p:nvPr/>
        </p:nvSpPr>
        <p:spPr>
          <a:xfrm>
            <a:off x="393804" y="1138212"/>
            <a:ext cx="5050651" cy="4247317"/>
          </a:xfrm>
          <a:prstGeom prst="rect">
            <a:avLst/>
          </a:prstGeom>
        </p:spPr>
        <p:txBody>
          <a:bodyPr wrap="square">
            <a:spAutoFit/>
          </a:bodyPr>
          <a:lstStyle/>
          <a:p>
            <a:pPr lvl="0" eaLnBrk="0" fontAlgn="base" hangingPunct="0">
              <a:spcBef>
                <a:spcPct val="0"/>
              </a:spcBef>
              <a:spcAft>
                <a:spcPct val="0"/>
              </a:spcAft>
            </a:pPr>
            <a:r>
              <a:rPr lang="en-US" altLang="en-US" b="1" dirty="0">
                <a:solidFill>
                  <a:srgbClr val="4B658D"/>
                </a:solidFill>
                <a:latin typeface="Calibri" panose="020F0502020204030204" pitchFamily="34" charset="0"/>
                <a:ea typeface="Calibri" panose="020F0502020204030204" pitchFamily="34" charset="0"/>
              </a:rPr>
              <a:t>When:</a:t>
            </a: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 Summer Years 11-12</a:t>
            </a:r>
          </a:p>
          <a:p>
            <a:pPr lvl="0" eaLnBrk="0" fontAlgn="base" hangingPunct="0">
              <a:spcBef>
                <a:spcPct val="0"/>
              </a:spcBef>
              <a:spcAft>
                <a:spcPct val="0"/>
              </a:spcAft>
            </a:pPr>
            <a:endParaRPr lang="en-US" altLang="en-US" dirty="0">
              <a:solidFill>
                <a:srgbClr val="4B658D"/>
              </a:solidFill>
              <a:ea typeface="Calibri" panose="020F0502020204030204" pitchFamily="34" charset="0"/>
            </a:endParaRPr>
          </a:p>
          <a:p>
            <a:pPr lvl="0" eaLnBrk="0" fontAlgn="base" hangingPunct="0">
              <a:spcBef>
                <a:spcPct val="0"/>
              </a:spcBef>
              <a:spcAft>
                <a:spcPct val="0"/>
              </a:spcAft>
            </a:pPr>
            <a:r>
              <a:rPr lang="en-US" altLang="en-US" b="1" dirty="0">
                <a:solidFill>
                  <a:srgbClr val="4B658D"/>
                </a:solidFill>
                <a:latin typeface="Calibri" panose="020F0502020204030204" pitchFamily="34" charset="0"/>
                <a:ea typeface="Calibri" panose="020F0502020204030204" pitchFamily="34" charset="0"/>
              </a:rPr>
              <a:t>Do:</a:t>
            </a: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 </a:t>
            </a:r>
          </a:p>
          <a:p>
            <a:pPr marL="285750" lvl="0" indent="-285750" eaLnBrk="0" fontAlgn="base" hangingPunct="0">
              <a:spcBef>
                <a:spcPct val="0"/>
              </a:spcBef>
              <a:spcAft>
                <a:spcPct val="0"/>
              </a:spcAft>
              <a:buFont typeface="Wingdings" panose="05000000000000000000" pitchFamily="2" charset="2"/>
              <a:buChar char="ü"/>
            </a:pP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Choose ‘facilitating’ subjects, </a:t>
            </a:r>
          </a:p>
          <a:p>
            <a:pPr marL="285750" lvl="0" indent="-285750" eaLnBrk="0" fontAlgn="base" hangingPunct="0">
              <a:spcBef>
                <a:spcPct val="0"/>
              </a:spcBef>
              <a:spcAft>
                <a:spcPct val="0"/>
              </a:spcAft>
              <a:buFont typeface="Wingdings" panose="05000000000000000000" pitchFamily="2" charset="2"/>
              <a:buChar char="ü"/>
            </a:pP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Choose Subjects you like &amp; are good at, ask for advice. </a:t>
            </a:r>
          </a:p>
          <a:p>
            <a:pPr marL="285750" lvl="0" indent="-285750" eaLnBrk="0" fontAlgn="base" hangingPunct="0">
              <a:spcBef>
                <a:spcPct val="0"/>
              </a:spcBef>
              <a:spcAft>
                <a:spcPct val="0"/>
              </a:spcAft>
              <a:buFont typeface="Wingdings" panose="05000000000000000000" pitchFamily="2" charset="2"/>
              <a:buChar char="ü"/>
            </a:pP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Choose subjects that naturally support each other (Humanities vs Science).</a:t>
            </a:r>
          </a:p>
          <a:p>
            <a:pPr lvl="0" eaLnBrk="0" fontAlgn="base" hangingPunct="0">
              <a:spcBef>
                <a:spcPct val="0"/>
              </a:spcBef>
              <a:spcAft>
                <a:spcPct val="0"/>
              </a:spcAft>
            </a:pPr>
            <a:endParaRPr lang="en-US" altLang="en-US" dirty="0">
              <a:solidFill>
                <a:srgbClr val="4B658D"/>
              </a:solidFill>
              <a:ea typeface="Calibri" panose="020F0502020204030204" pitchFamily="34" charset="0"/>
            </a:endParaRPr>
          </a:p>
          <a:p>
            <a:pPr lvl="0" eaLnBrk="0" fontAlgn="base" hangingPunct="0">
              <a:spcBef>
                <a:spcPct val="0"/>
              </a:spcBef>
              <a:spcAft>
                <a:spcPct val="0"/>
              </a:spcAft>
            </a:pPr>
            <a:r>
              <a:rPr lang="en-US" altLang="en-US" b="1" dirty="0">
                <a:solidFill>
                  <a:srgbClr val="4B658D"/>
                </a:solidFill>
                <a:latin typeface="Calibri" panose="020F0502020204030204" pitchFamily="34" charset="0"/>
                <a:ea typeface="Calibri" panose="020F0502020204030204" pitchFamily="34" charset="0"/>
              </a:rPr>
              <a:t>Don’t:</a:t>
            </a: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 </a:t>
            </a:r>
          </a:p>
          <a:p>
            <a:pPr marL="285750" lvl="0" indent="-285750" eaLnBrk="0" fontAlgn="base" hangingPunct="0">
              <a:spcBef>
                <a:spcPct val="0"/>
              </a:spcBef>
              <a:spcAft>
                <a:spcPct val="0"/>
              </a:spcAft>
              <a:buFont typeface="Wingdings" panose="05000000000000000000" pitchFamily="2" charset="2"/>
              <a:buChar char="ü"/>
            </a:pP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Choose subjects that you have struggled with at GCSE. </a:t>
            </a:r>
          </a:p>
          <a:p>
            <a:pPr marL="285750" lvl="0" indent="-285750" eaLnBrk="0" fontAlgn="base" hangingPunct="0">
              <a:spcBef>
                <a:spcPct val="0"/>
              </a:spcBef>
              <a:spcAft>
                <a:spcPct val="0"/>
              </a:spcAft>
              <a:buFont typeface="Wingdings" panose="05000000000000000000" pitchFamily="2" charset="2"/>
              <a:buChar char="ü"/>
            </a:pP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Choose subjects just because they have a reputation for being easy. </a:t>
            </a:r>
          </a:p>
          <a:p>
            <a:pPr marL="285750" lvl="0" indent="-285750" eaLnBrk="0" fontAlgn="base" hangingPunct="0">
              <a:spcBef>
                <a:spcPct val="0"/>
              </a:spcBef>
              <a:spcAft>
                <a:spcPct val="0"/>
              </a:spcAft>
              <a:buFont typeface="Wingdings" panose="05000000000000000000" pitchFamily="2" charset="2"/>
              <a:buChar char="ü"/>
            </a:pPr>
            <a:r>
              <a:rPr lang="en-US" altLang="en-US" dirty="0">
                <a:solidFill>
                  <a:srgbClr val="4B658D"/>
                </a:solidFill>
                <a:latin typeface="Calibri" panose="020F0502020204030204" pitchFamily="34" charset="0"/>
                <a:ea typeface="Calibri" panose="020F0502020204030204" pitchFamily="34" charset="0"/>
                <a:cs typeface="Calibri" panose="020F0502020204030204" pitchFamily="34" charset="0"/>
              </a:rPr>
              <a:t>Choose more subjects than necessary.</a:t>
            </a:r>
            <a:endParaRPr lang="en-US" altLang="en-US" dirty="0">
              <a:solidFill>
                <a:srgbClr val="4B658D"/>
              </a:solidFill>
              <a:ea typeface="Calibri" panose="020F0502020204030204" pitchFamily="34" charset="0"/>
            </a:endParaRPr>
          </a:p>
        </p:txBody>
      </p:sp>
      <p:graphicFrame>
        <p:nvGraphicFramePr>
          <p:cNvPr id="4" name="Diagram 3">
            <a:extLst>
              <a:ext uri="{FF2B5EF4-FFF2-40B4-BE49-F238E27FC236}">
                <a16:creationId xmlns:a16="http://schemas.microsoft.com/office/drawing/2014/main" xmlns="" id="{D580702B-75E0-4082-9623-BC34A4FC468C}"/>
              </a:ext>
            </a:extLst>
          </p:cNvPr>
          <p:cNvGraphicFramePr/>
          <p:nvPr>
            <p:extLst>
              <p:ext uri="{D42A27DB-BD31-4B8C-83A1-F6EECF244321}">
                <p14:modId xmlns:p14="http://schemas.microsoft.com/office/powerpoint/2010/main" val="3890033039"/>
              </p:ext>
            </p:extLst>
          </p:nvPr>
        </p:nvGraphicFramePr>
        <p:xfrm>
          <a:off x="6417578" y="1728132"/>
          <a:ext cx="4606488" cy="494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EDE96F2B-3B6C-4BAB-9896-A82819C8D0CD}"/>
              </a:ext>
            </a:extLst>
          </p:cNvPr>
          <p:cNvSpPr txBox="1"/>
          <p:nvPr/>
        </p:nvSpPr>
        <p:spPr>
          <a:xfrm>
            <a:off x="7747699" y="1358800"/>
            <a:ext cx="1946246" cy="369332"/>
          </a:xfrm>
          <a:prstGeom prst="rect">
            <a:avLst/>
          </a:prstGeom>
          <a:noFill/>
        </p:spPr>
        <p:txBody>
          <a:bodyPr wrap="square" rtlCol="0">
            <a:spAutoFit/>
          </a:bodyPr>
          <a:lstStyle/>
          <a:p>
            <a:r>
              <a:rPr lang="en-GB" b="1" dirty="0">
                <a:solidFill>
                  <a:srgbClr val="4B658D"/>
                </a:solidFill>
              </a:rPr>
              <a:t>Things to Consider</a:t>
            </a:r>
          </a:p>
        </p:txBody>
      </p:sp>
      <p:sp>
        <p:nvSpPr>
          <p:cNvPr id="7" name="Speech Bubble: Rectangle with Corners Rounded 6">
            <a:extLst>
              <a:ext uri="{FF2B5EF4-FFF2-40B4-BE49-F238E27FC236}">
                <a16:creationId xmlns:a16="http://schemas.microsoft.com/office/drawing/2014/main" xmlns="" id="{08AE3B17-131D-4123-AC2C-20BD73CAD434}"/>
              </a:ext>
            </a:extLst>
          </p:cNvPr>
          <p:cNvSpPr/>
          <p:nvPr/>
        </p:nvSpPr>
        <p:spPr>
          <a:xfrm>
            <a:off x="494471" y="5486156"/>
            <a:ext cx="4849315" cy="971377"/>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12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“By choosing facilitating subjects at advanced level, you will have a much wider range of options open to you at university.”</a:t>
            </a:r>
            <a:endParaRPr lang="en-US" altLang="en-US" sz="1200" dirty="0">
              <a:solidFill>
                <a:schemeClr val="bg1"/>
              </a:solidFill>
              <a:ea typeface="Calibri" panose="020F0502020204030204" pitchFamily="34" charset="0"/>
            </a:endParaRPr>
          </a:p>
          <a:p>
            <a:pPr lvl="0" algn="ctr" eaLnBrk="0" fontAlgn="base" hangingPunct="0">
              <a:spcBef>
                <a:spcPct val="0"/>
              </a:spcBef>
              <a:spcAft>
                <a:spcPct val="0"/>
              </a:spcAft>
            </a:pPr>
            <a:r>
              <a:rPr lang="en-US" altLang="en-US" sz="1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Russell Group Informed Choices Brochure</a:t>
            </a:r>
            <a:endParaRPr lang="en-US" altLang="en-US" sz="1200" b="1" dirty="0">
              <a:solidFill>
                <a:schemeClr val="bg1"/>
              </a:solidFill>
              <a:ea typeface="Calibri" panose="020F0502020204030204" pitchFamily="34" charset="0"/>
            </a:endParaRPr>
          </a:p>
        </p:txBody>
      </p:sp>
    </p:spTree>
    <p:extLst>
      <p:ext uri="{BB962C8B-B14F-4D97-AF65-F5344CB8AC3E}">
        <p14:creationId xmlns:p14="http://schemas.microsoft.com/office/powerpoint/2010/main" val="49179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3D0F156-591B-4CBE-AF37-44F739A11638}"/>
              </a:ext>
            </a:extLst>
          </p:cNvPr>
          <p:cNvSpPr/>
          <p:nvPr/>
        </p:nvSpPr>
        <p:spPr>
          <a:xfrm>
            <a:off x="374036" y="375300"/>
            <a:ext cx="5141664" cy="707886"/>
          </a:xfrm>
          <a:prstGeom prst="rect">
            <a:avLst/>
          </a:prstGeom>
        </p:spPr>
        <p:txBody>
          <a:bodyPr wrap="none">
            <a:spAutoFit/>
          </a:bodyPr>
          <a:lstStyle/>
          <a:p>
            <a:r>
              <a:rPr lang="en-US" sz="4000" dirty="0">
                <a:solidFill>
                  <a:srgbClr val="4B658D"/>
                </a:solidFill>
              </a:rPr>
              <a:t>Enrichment Programme</a:t>
            </a:r>
          </a:p>
        </p:txBody>
      </p:sp>
      <p:sp>
        <p:nvSpPr>
          <p:cNvPr id="3" name="Rectangle 2">
            <a:extLst>
              <a:ext uri="{FF2B5EF4-FFF2-40B4-BE49-F238E27FC236}">
                <a16:creationId xmlns:a16="http://schemas.microsoft.com/office/drawing/2014/main" xmlns="" id="{E73B7BF5-7D94-48EF-AC2A-157A9C9BFE1F}"/>
              </a:ext>
            </a:extLst>
          </p:cNvPr>
          <p:cNvSpPr/>
          <p:nvPr/>
        </p:nvSpPr>
        <p:spPr>
          <a:xfrm>
            <a:off x="374035" y="1092824"/>
            <a:ext cx="11169215" cy="1663597"/>
          </a:xfrm>
          <a:prstGeom prst="rect">
            <a:avLst/>
          </a:prstGeom>
        </p:spPr>
        <p:txBody>
          <a:bodyPr wrap="square">
            <a:spAutoFit/>
          </a:bodyPr>
          <a:lstStyle/>
          <a:p>
            <a:pPr>
              <a:lnSpc>
                <a:spcPct val="107000"/>
              </a:lnSpc>
              <a:spcAft>
                <a:spcPts val="800"/>
              </a:spcAft>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Successful applicants to Oxford and Cambridge have a </a:t>
            </a:r>
            <a:r>
              <a:rPr lang="en-GB" b="1" dirty="0">
                <a:solidFill>
                  <a:srgbClr val="4B658D"/>
                </a:solidFill>
                <a:latin typeface="Calibri" panose="020F0502020204030204" pitchFamily="34" charset="0"/>
                <a:ea typeface="Calibri" panose="020F0502020204030204" pitchFamily="34" charset="0"/>
                <a:cs typeface="Calibri" panose="020F0502020204030204" pitchFamily="34" charset="0"/>
              </a:rPr>
              <a:t>broad</a:t>
            </a: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 range of knowledge across many subject areas. The Enrichment programme aims to:</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Expose students to new ideas</a:t>
            </a: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Help students to understand their subjects in a wider context</a:t>
            </a: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Inform students about future careers and pathways</a:t>
            </a: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1E0736BA-9EAA-4634-B3FA-DC773F4617DD}"/>
              </a:ext>
            </a:extLst>
          </p:cNvPr>
          <p:cNvGraphicFramePr>
            <a:graphicFrameLocks noGrp="1"/>
          </p:cNvGraphicFramePr>
          <p:nvPr>
            <p:extLst>
              <p:ext uri="{D42A27DB-BD31-4B8C-83A1-F6EECF244321}">
                <p14:modId xmlns:p14="http://schemas.microsoft.com/office/powerpoint/2010/main" val="2178764524"/>
              </p:ext>
            </p:extLst>
          </p:nvPr>
        </p:nvGraphicFramePr>
        <p:xfrm>
          <a:off x="2446451" y="3429000"/>
          <a:ext cx="7024382" cy="3022600"/>
        </p:xfrm>
        <a:graphic>
          <a:graphicData uri="http://schemas.openxmlformats.org/drawingml/2006/table">
            <a:tbl>
              <a:tblPr firstRow="1" bandRow="1">
                <a:tableStyleId>{22838BEF-8BB2-4498-84A7-C5851F593DF1}</a:tableStyleId>
              </a:tblPr>
              <a:tblGrid>
                <a:gridCol w="7024382">
                  <a:extLst>
                    <a:ext uri="{9D8B030D-6E8A-4147-A177-3AD203B41FA5}">
                      <a16:colId xmlns:a16="http://schemas.microsoft.com/office/drawing/2014/main" xmlns="" val="2155769457"/>
                    </a:ext>
                  </a:extLst>
                </a:gridCol>
              </a:tblGrid>
              <a:tr h="253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dirty="0">
                          <a:ln>
                            <a:solidFill>
                              <a:schemeClr val="bg1"/>
                            </a:solidFill>
                          </a:ln>
                          <a:solidFill>
                            <a:schemeClr val="bg1"/>
                          </a:solidFill>
                          <a:latin typeface="+mn-lt"/>
                        </a:rPr>
                        <a:t>Medicine &amp; Science at G5, Oxford &amp; Cambridge University</a:t>
                      </a:r>
                    </a:p>
                    <a:p>
                      <a:pPr algn="ctr"/>
                      <a:endParaRPr lang="en-GB" sz="1200" b="0" i="0" u="none" dirty="0">
                        <a:ln>
                          <a:solidFill>
                            <a:schemeClr val="bg1"/>
                          </a:solidFill>
                        </a:ln>
                        <a:solidFill>
                          <a:schemeClr val="bg1"/>
                        </a:solidFill>
                        <a:latin typeface="+mn-l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1598314860"/>
                  </a:ext>
                </a:extLst>
              </a:tr>
              <a:tr h="370840">
                <a:tc>
                  <a:txBody>
                    <a:bodyPr/>
                    <a:lstStyle/>
                    <a:p>
                      <a:pPr lvl="0" algn="ctr"/>
                      <a:r>
                        <a:rPr lang="en-GB" sz="1200" b="0" i="0" u="none" dirty="0">
                          <a:solidFill>
                            <a:schemeClr val="bg1"/>
                          </a:solidFill>
                          <a:latin typeface="+mn-lt"/>
                        </a:rPr>
                        <a:t>Future of Computing- </a:t>
                      </a:r>
                    </a:p>
                    <a:p>
                      <a:pPr lvl="0" algn="ctr"/>
                      <a:r>
                        <a:rPr lang="en-GB" sz="1200" b="0" i="0" u="none" dirty="0">
                          <a:solidFill>
                            <a:schemeClr val="bg1"/>
                          </a:solidFill>
                          <a:latin typeface="+mn-lt"/>
                        </a:rPr>
                        <a:t>Quantum Information Processing</a:t>
                      </a:r>
                    </a:p>
                    <a:p>
                      <a:endParaRPr lang="en-GB" sz="1200" b="0" i="0" u="none" dirty="0">
                        <a:ln>
                          <a:solidFill>
                            <a:schemeClr val="bg1"/>
                          </a:solidFill>
                        </a:ln>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2292816026"/>
                  </a:ext>
                </a:extLst>
              </a:tr>
              <a:tr h="370840">
                <a:tc>
                  <a:txBody>
                    <a:bodyPr/>
                    <a:lstStyle/>
                    <a:p>
                      <a:pPr algn="ctr"/>
                      <a:r>
                        <a:rPr lang="en-GB" sz="1200" b="0" i="0" u="none" dirty="0">
                          <a:ln>
                            <a:solidFill>
                              <a:schemeClr val="bg1"/>
                            </a:solidFill>
                          </a:ln>
                          <a:solidFill>
                            <a:schemeClr val="bg1"/>
                          </a:solidFill>
                        </a:rPr>
                        <a:t>The Beauty of Mathematics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3594140343"/>
                  </a:ext>
                </a:extLst>
              </a:tr>
              <a:tr h="370840">
                <a:tc>
                  <a:txBody>
                    <a:bodyPr/>
                    <a:lstStyle/>
                    <a:p>
                      <a:pPr lvl="0" algn="ctr"/>
                      <a:r>
                        <a:rPr lang="en-GB" sz="1200" b="0" i="0" u="none" dirty="0">
                          <a:solidFill>
                            <a:schemeClr val="bg1"/>
                          </a:solidFill>
                        </a:rPr>
                        <a:t>Oxford &amp; Cambridge University</a:t>
                      </a:r>
                    </a:p>
                    <a:p>
                      <a:pPr lvl="0" algn="ctr"/>
                      <a:r>
                        <a:rPr lang="en-GB" sz="1200" b="0" i="0" u="none" dirty="0">
                          <a:solidFill>
                            <a:schemeClr val="bg1"/>
                          </a:solidFill>
                        </a:rPr>
                        <a:t>Entrance &amp; Admissions</a:t>
                      </a:r>
                    </a:p>
                    <a:p>
                      <a:pPr algn="ctr"/>
                      <a:endParaRPr lang="en-GB" sz="1200" b="0" i="0" u="none" dirty="0">
                        <a:ln>
                          <a:solidFill>
                            <a:schemeClr val="bg1"/>
                          </a:solidFill>
                        </a:ln>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2544860740"/>
                  </a:ext>
                </a:extLst>
              </a:tr>
              <a:tr h="370840">
                <a:tc>
                  <a:txBody>
                    <a:bodyPr/>
                    <a:lstStyle/>
                    <a:p>
                      <a:pPr lvl="0" algn="ctr"/>
                      <a:r>
                        <a:rPr lang="en-GB" sz="1200" b="0" i="0" u="none" dirty="0">
                          <a:solidFill>
                            <a:schemeClr val="bg1"/>
                          </a:solidFill>
                        </a:rPr>
                        <a:t>Dangers &amp; Opportunities of Nuclear Energy</a:t>
                      </a:r>
                    </a:p>
                    <a:p>
                      <a:pPr algn="ctr"/>
                      <a:endParaRPr lang="en-GB" sz="1200" b="0" i="0" u="none" dirty="0">
                        <a:ln>
                          <a:solidFill>
                            <a:schemeClr val="bg1"/>
                          </a:solidFill>
                        </a:ln>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3479559124"/>
                  </a:ext>
                </a:extLst>
              </a:tr>
              <a:tr h="370840">
                <a:tc>
                  <a:txBody>
                    <a:bodyPr/>
                    <a:lstStyle/>
                    <a:p>
                      <a:pPr lvl="0" algn="ctr"/>
                      <a:r>
                        <a:rPr lang="en-GB" sz="1200" b="0" i="0" u="none" dirty="0">
                          <a:solidFill>
                            <a:schemeClr val="bg1"/>
                          </a:solidFill>
                        </a:rPr>
                        <a:t>Spread &amp; Prevention of Diseases</a:t>
                      </a:r>
                    </a:p>
                    <a:p>
                      <a:pPr algn="ctr"/>
                      <a:endParaRPr lang="en-GB" sz="1200" b="0" i="0" u="none" dirty="0">
                        <a:ln>
                          <a:solidFill>
                            <a:schemeClr val="bg1"/>
                          </a:solidFill>
                        </a:ln>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B658D"/>
                    </a:solidFill>
                  </a:tcPr>
                </a:tc>
                <a:extLst>
                  <a:ext uri="{0D108BD9-81ED-4DB2-BD59-A6C34878D82A}">
                    <a16:rowId xmlns:a16="http://schemas.microsoft.com/office/drawing/2014/main" xmlns="" val="1899055185"/>
                  </a:ext>
                </a:extLst>
              </a:tr>
            </a:tbl>
          </a:graphicData>
        </a:graphic>
      </p:graphicFrame>
      <p:sp>
        <p:nvSpPr>
          <p:cNvPr id="5" name="TextBox 4">
            <a:extLst>
              <a:ext uri="{FF2B5EF4-FFF2-40B4-BE49-F238E27FC236}">
                <a16:creationId xmlns:a16="http://schemas.microsoft.com/office/drawing/2014/main" xmlns="" id="{B7DF660C-C500-42FF-B2F6-9C89CDC7B61B}"/>
              </a:ext>
            </a:extLst>
          </p:cNvPr>
          <p:cNvSpPr txBox="1"/>
          <p:nvPr/>
        </p:nvSpPr>
        <p:spPr>
          <a:xfrm>
            <a:off x="3559390" y="2908044"/>
            <a:ext cx="4798503" cy="369332"/>
          </a:xfrm>
          <a:prstGeom prst="rect">
            <a:avLst/>
          </a:prstGeom>
          <a:noFill/>
        </p:spPr>
        <p:txBody>
          <a:bodyPr wrap="square" rtlCol="0">
            <a:spAutoFit/>
          </a:bodyPr>
          <a:lstStyle/>
          <a:p>
            <a:pPr algn="ctr"/>
            <a:r>
              <a:rPr lang="en-US" dirty="0">
                <a:solidFill>
                  <a:srgbClr val="4B658D"/>
                </a:solidFill>
              </a:rPr>
              <a:t>Examples of available presentations </a:t>
            </a:r>
            <a:endParaRPr lang="en-GB" dirty="0">
              <a:solidFill>
                <a:srgbClr val="4B658D"/>
              </a:solidFill>
            </a:endParaRPr>
          </a:p>
        </p:txBody>
      </p:sp>
    </p:spTree>
    <p:extLst>
      <p:ext uri="{BB962C8B-B14F-4D97-AF65-F5344CB8AC3E}">
        <p14:creationId xmlns:p14="http://schemas.microsoft.com/office/powerpoint/2010/main" val="301343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3D73173-1CBA-4A9D-9D3E-813413536449}"/>
              </a:ext>
            </a:extLst>
          </p:cNvPr>
          <p:cNvSpPr/>
          <p:nvPr/>
        </p:nvSpPr>
        <p:spPr>
          <a:xfrm>
            <a:off x="319546" y="272534"/>
            <a:ext cx="4938254" cy="707886"/>
          </a:xfrm>
          <a:prstGeom prst="rect">
            <a:avLst/>
          </a:prstGeom>
        </p:spPr>
        <p:txBody>
          <a:bodyPr wrap="square">
            <a:spAutoFit/>
          </a:bodyPr>
          <a:lstStyle/>
          <a:p>
            <a:r>
              <a:rPr lang="en-US" sz="4000" dirty="0">
                <a:solidFill>
                  <a:srgbClr val="4B658D"/>
                </a:solidFill>
              </a:rPr>
              <a:t>Extension Programme</a:t>
            </a:r>
          </a:p>
        </p:txBody>
      </p:sp>
      <p:sp>
        <p:nvSpPr>
          <p:cNvPr id="3" name="Rectangle 2">
            <a:extLst>
              <a:ext uri="{FF2B5EF4-FFF2-40B4-BE49-F238E27FC236}">
                <a16:creationId xmlns:a16="http://schemas.microsoft.com/office/drawing/2014/main" xmlns="" id="{78113DF5-B90A-452D-8EB7-F78071687713}"/>
              </a:ext>
            </a:extLst>
          </p:cNvPr>
          <p:cNvSpPr/>
          <p:nvPr/>
        </p:nvSpPr>
        <p:spPr>
          <a:xfrm>
            <a:off x="170257" y="1115385"/>
            <a:ext cx="5776454" cy="4627229"/>
          </a:xfrm>
          <a:prstGeom prst="rect">
            <a:avLst/>
          </a:prstGeom>
        </p:spPr>
        <p:txBody>
          <a:bodyPr wrap="square">
            <a:spAutoFit/>
          </a:bodyPr>
          <a:lstStyle/>
          <a:p>
            <a:pPr>
              <a:lnSpc>
                <a:spcPct val="107000"/>
              </a:lnSpc>
              <a:spcAft>
                <a:spcPts val="800"/>
              </a:spcAft>
            </a:pP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Designed by an array of Cambridge &amp; Oxford Professors &amp; Admissions Staff the Extension Programme provides </a:t>
            </a:r>
            <a:r>
              <a:rPr lang="en-GB" b="1" dirty="0">
                <a:solidFill>
                  <a:srgbClr val="4B658D"/>
                </a:solidFill>
                <a:latin typeface="Calibri" panose="020F0502020204030204" pitchFamily="34" charset="0"/>
                <a:ea typeface="Calibri" panose="020F0502020204030204" pitchFamily="34" charset="0"/>
                <a:cs typeface="Times New Roman" panose="02020603050405020304" pitchFamily="18" charset="0"/>
              </a:rPr>
              <a:t>one-to-one tutorials</a:t>
            </a: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 focusing on five crucial aspects of your application:</a:t>
            </a:r>
          </a:p>
          <a:p>
            <a:pPr lvl="0">
              <a:lnSpc>
                <a:spcPct val="107000"/>
              </a:lnSpc>
              <a:spcAft>
                <a:spcPts val="0"/>
              </a:spcAft>
            </a:pPr>
            <a:endParaRPr lang="en-GB" b="1"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itchFamily="2" charset="2"/>
              <a:buChar char=""/>
            </a:pP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Academic Performance</a:t>
            </a:r>
          </a:p>
          <a:p>
            <a:pPr marL="285750" lvl="0" indent="-285750">
              <a:lnSpc>
                <a:spcPct val="107000"/>
              </a:lnSpc>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Subject knowledge</a:t>
            </a:r>
          </a:p>
          <a:p>
            <a:pPr marL="285750" lvl="0" indent="-285750">
              <a:lnSpc>
                <a:spcPct val="107000"/>
              </a:lnSpc>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UCAS Applications</a:t>
            </a:r>
          </a:p>
          <a:p>
            <a:pPr lvl="0">
              <a:lnSpc>
                <a:spcPct val="107000"/>
              </a:lnSpc>
              <a:spcAft>
                <a:spcPts val="0"/>
              </a:spcAft>
            </a:pP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Entry Tests</a:t>
            </a:r>
          </a:p>
          <a:p>
            <a:pPr marL="285750" lvl="0" indent="-285750">
              <a:lnSpc>
                <a:spcPct val="107000"/>
              </a:lnSpc>
              <a:spcAft>
                <a:spcPts val="0"/>
              </a:spcAft>
              <a:buFont typeface="Wingdings" panose="05000000000000000000" pitchFamily="2" charset="2"/>
              <a:buChar char="ü"/>
            </a:pPr>
            <a:endPar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ü"/>
            </a:pPr>
            <a:r>
              <a:rPr lang="en-GB" dirty="0">
                <a:solidFill>
                  <a:srgbClr val="4B658D"/>
                </a:solidFill>
                <a:latin typeface="Calibri" panose="020F0502020204030204" pitchFamily="34" charset="0"/>
                <a:ea typeface="Calibri" panose="020F0502020204030204" pitchFamily="34" charset="0"/>
                <a:cs typeface="Times New Roman" panose="02020603050405020304" pitchFamily="18" charset="0"/>
              </a:rPr>
              <a:t>Interview Preparation</a:t>
            </a:r>
          </a:p>
        </p:txBody>
      </p:sp>
      <p:sp>
        <p:nvSpPr>
          <p:cNvPr id="4" name="Speech Bubble: Rectangle with Corners Rounded 3">
            <a:extLst>
              <a:ext uri="{FF2B5EF4-FFF2-40B4-BE49-F238E27FC236}">
                <a16:creationId xmlns:a16="http://schemas.microsoft.com/office/drawing/2014/main" xmlns="" id="{39FD6CB5-8C7F-40F1-9168-A4A835D9B17C}"/>
              </a:ext>
            </a:extLst>
          </p:cNvPr>
          <p:cNvSpPr/>
          <p:nvPr/>
        </p:nvSpPr>
        <p:spPr>
          <a:xfrm>
            <a:off x="7651102" y="350274"/>
            <a:ext cx="2699944" cy="2439579"/>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"We're looking for students who are intelligent - very interested in their subject and who can demonstrate their interest“</a:t>
            </a:r>
          </a:p>
          <a:p>
            <a:pPr>
              <a:spcAft>
                <a:spcPts val="0"/>
              </a:spcAft>
            </a:pPr>
            <a:endParaRPr lang="en-GB" sz="1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Mike Nicholson - Oxford University, Head of Undergraduate Admissions </a:t>
            </a:r>
          </a:p>
        </p:txBody>
      </p:sp>
      <p:pic>
        <p:nvPicPr>
          <p:cNvPr id="5" name="Picture 4" descr="A screenshot of a computer&#10;&#10;Description automatically generated">
            <a:extLst>
              <a:ext uri="{FF2B5EF4-FFF2-40B4-BE49-F238E27FC236}">
                <a16:creationId xmlns:a16="http://schemas.microsoft.com/office/drawing/2014/main" xmlns="" id="{C181F007-E42C-4A42-A47E-B863FFC77E56}"/>
              </a:ext>
            </a:extLst>
          </p:cNvPr>
          <p:cNvPicPr>
            <a:picLocks noChangeAspect="1"/>
          </p:cNvPicPr>
          <p:nvPr/>
        </p:nvPicPr>
        <p:blipFill rotWithShape="1">
          <a:blip r:embed="rId2"/>
          <a:srcRect l="7871" t="19823" r="33339" b="18717"/>
          <a:stretch/>
        </p:blipFill>
        <p:spPr>
          <a:xfrm>
            <a:off x="7087113" y="3250545"/>
            <a:ext cx="4663524" cy="3470937"/>
          </a:xfrm>
          <a:prstGeom prst="rect">
            <a:avLst/>
          </a:prstGeom>
        </p:spPr>
      </p:pic>
    </p:spTree>
    <p:extLst>
      <p:ext uri="{BB962C8B-B14F-4D97-AF65-F5344CB8AC3E}">
        <p14:creationId xmlns:p14="http://schemas.microsoft.com/office/powerpoint/2010/main" val="84032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xmlns="" id="{E5093ECC-8BEB-4546-A80D-0B4887662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xmlns="" id="{649FDDB0-DD26-4F46-A2F4-895E71CB65B9}"/>
              </a:ext>
            </a:extLst>
          </p:cNvPr>
          <p:cNvPicPr>
            <a:picLocks noChangeAspect="1"/>
          </p:cNvPicPr>
          <p:nvPr/>
        </p:nvPicPr>
        <p:blipFill rotWithShape="1">
          <a:blip r:embed="rId2"/>
          <a:srcRect b="22892"/>
          <a:stretch/>
        </p:blipFill>
        <p:spPr>
          <a:xfrm>
            <a:off x="684575" y="685800"/>
            <a:ext cx="10821625" cy="5486400"/>
          </a:xfrm>
          <a:prstGeom prst="rect">
            <a:avLst/>
          </a:prstGeom>
        </p:spPr>
      </p:pic>
    </p:spTree>
    <p:extLst>
      <p:ext uri="{BB962C8B-B14F-4D97-AF65-F5344CB8AC3E}">
        <p14:creationId xmlns:p14="http://schemas.microsoft.com/office/powerpoint/2010/main" val="376049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3914893-BB1E-4ACF-8399-45D2B626119C}"/>
              </a:ext>
            </a:extLst>
          </p:cNvPr>
          <p:cNvSpPr/>
          <p:nvPr/>
        </p:nvSpPr>
        <p:spPr>
          <a:xfrm>
            <a:off x="476252" y="381865"/>
            <a:ext cx="4476748" cy="707886"/>
          </a:xfrm>
          <a:prstGeom prst="rect">
            <a:avLst/>
          </a:prstGeom>
        </p:spPr>
        <p:txBody>
          <a:bodyPr wrap="square">
            <a:spAutoFit/>
          </a:bodyPr>
          <a:lstStyle/>
          <a:p>
            <a:r>
              <a:rPr lang="en-US" sz="4000" dirty="0">
                <a:solidFill>
                  <a:srgbClr val="4B658D"/>
                </a:solidFill>
              </a:rPr>
              <a:t>Wider Reading</a:t>
            </a:r>
          </a:p>
        </p:txBody>
      </p:sp>
      <p:sp>
        <p:nvSpPr>
          <p:cNvPr id="3" name="Rectangle 2">
            <a:extLst>
              <a:ext uri="{FF2B5EF4-FFF2-40B4-BE49-F238E27FC236}">
                <a16:creationId xmlns:a16="http://schemas.microsoft.com/office/drawing/2014/main" xmlns="" id="{B28E8CF9-FE5A-482F-B618-06FEBF4AA927}"/>
              </a:ext>
            </a:extLst>
          </p:cNvPr>
          <p:cNvSpPr/>
          <p:nvPr/>
        </p:nvSpPr>
        <p:spPr>
          <a:xfrm>
            <a:off x="476252" y="1128761"/>
            <a:ext cx="6096000" cy="1264642"/>
          </a:xfrm>
          <a:prstGeom prst="rect">
            <a:avLst/>
          </a:prstGeom>
        </p:spPr>
        <p:txBody>
          <a:bodyPr>
            <a:spAutoFit/>
          </a:bodyPr>
          <a:lstStyle/>
          <a:p>
            <a:pPr>
              <a:lnSpc>
                <a:spcPct val="107000"/>
              </a:lnSpc>
              <a:spcAft>
                <a:spcPts val="800"/>
              </a:spcAft>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It is crucial to carry out wider reading. Over the course of The Extension Programme you’ll be taught how to approach academic material, </a:t>
            </a:r>
            <a:r>
              <a:rPr lang="en-GB" dirty="0">
                <a:solidFill>
                  <a:srgbClr val="4B658D"/>
                </a:solidFill>
                <a:latin typeface="Calibri" panose="020F0502020204030204" pitchFamily="34" charset="0"/>
                <a:ea typeface="Times New Roman" panose="02020603050405020304" pitchFamily="18" charset="0"/>
                <a:cs typeface="Calibri" panose="020F0502020204030204" pitchFamily="34" charset="0"/>
              </a:rPr>
              <a:t>to read reflectively, and to formulate your own opinions.</a:t>
            </a:r>
            <a:endParaRPr lang="en-GB" sz="2400" dirty="0">
              <a:solidFill>
                <a:srgbClr val="4B658D"/>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9162C689-D63D-41CC-8819-8657FEA2109B}"/>
              </a:ext>
            </a:extLst>
          </p:cNvPr>
          <p:cNvGraphicFramePr>
            <a:graphicFrameLocks noGrp="1"/>
          </p:cNvGraphicFramePr>
          <p:nvPr>
            <p:extLst>
              <p:ext uri="{D42A27DB-BD31-4B8C-83A1-F6EECF244321}">
                <p14:modId xmlns:p14="http://schemas.microsoft.com/office/powerpoint/2010/main" val="3549541439"/>
              </p:ext>
            </p:extLst>
          </p:nvPr>
        </p:nvGraphicFramePr>
        <p:xfrm>
          <a:off x="458582" y="3483271"/>
          <a:ext cx="8128000" cy="2755899"/>
        </p:xfrm>
        <a:graphic>
          <a:graphicData uri="http://schemas.openxmlformats.org/drawingml/2006/table">
            <a:tbl>
              <a:tblPr firstRow="1" bandRow="1"/>
              <a:tblGrid>
                <a:gridCol w="1695448">
                  <a:extLst>
                    <a:ext uri="{9D8B030D-6E8A-4147-A177-3AD203B41FA5}">
                      <a16:colId xmlns:a16="http://schemas.microsoft.com/office/drawing/2014/main" xmlns="" val="1719054431"/>
                    </a:ext>
                  </a:extLst>
                </a:gridCol>
                <a:gridCol w="6432552">
                  <a:extLst>
                    <a:ext uri="{9D8B030D-6E8A-4147-A177-3AD203B41FA5}">
                      <a16:colId xmlns:a16="http://schemas.microsoft.com/office/drawing/2014/main" xmlns="" val="2430660810"/>
                    </a:ext>
                  </a:extLst>
                </a:gridCol>
              </a:tblGrid>
              <a:tr h="918633">
                <a:tc>
                  <a:txBody>
                    <a:bodyPr/>
                    <a:lstStyle/>
                    <a:p>
                      <a:pPr algn="ctr"/>
                      <a:r>
                        <a:rPr lang="en-GB" dirty="0">
                          <a:solidFill>
                            <a:schemeClr val="bg1"/>
                          </a:solidFill>
                        </a:rPr>
                        <a:t>WHEN?</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B65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Year 12 from January onwards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(two years before you intend to begin university)</a:t>
                      </a:r>
                    </a:p>
                    <a:p>
                      <a:pPr algn="ctr"/>
                      <a:endParaRPr lang="en-GB" dirty="0">
                        <a:solidFill>
                          <a:schemeClr val="bg1"/>
                        </a:solidFill>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3571417739"/>
                  </a:ext>
                </a:extLst>
              </a:tr>
              <a:tr h="918633">
                <a:tc>
                  <a:txBody>
                    <a:bodyPr/>
                    <a:lstStyle/>
                    <a:p>
                      <a:pPr algn="ctr"/>
                      <a:r>
                        <a:rPr lang="en-GB" dirty="0">
                          <a:solidFill>
                            <a:schemeClr val="bg1"/>
                          </a:solidFill>
                        </a:rPr>
                        <a:t>DO</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Seek advice from tutors, be a reflective reader and make notes as you learn. Enjoy the process and only read what interests you.</a:t>
                      </a:r>
                    </a:p>
                    <a:p>
                      <a:pPr algn="ctr"/>
                      <a:endParaRPr lang="en-GB"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B658D"/>
                    </a:solidFill>
                  </a:tcPr>
                </a:tc>
                <a:extLst>
                  <a:ext uri="{0D108BD9-81ED-4DB2-BD59-A6C34878D82A}">
                    <a16:rowId xmlns:a16="http://schemas.microsoft.com/office/drawing/2014/main" xmlns="" val="3307374557"/>
                  </a:ext>
                </a:extLst>
              </a:tr>
              <a:tr h="918633">
                <a:tc>
                  <a:txBody>
                    <a:bodyPr/>
                    <a:lstStyle/>
                    <a:p>
                      <a:pPr algn="ctr"/>
                      <a:r>
                        <a:rPr lang="en-GB" dirty="0">
                          <a:solidFill>
                            <a:schemeClr val="bg1"/>
                          </a:solidFill>
                        </a:rPr>
                        <a:t>DON’T</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4B658D"/>
                    </a:solidFill>
                  </a:tcPr>
                </a:tc>
                <a:tc>
                  <a:txBody>
                    <a:bodyPr/>
                    <a:lstStyle/>
                    <a:p>
                      <a:pPr algn="ctr"/>
                      <a:r>
                        <a:rPr lang="en-GB" dirty="0">
                          <a:solidFill>
                            <a:schemeClr val="bg1"/>
                          </a:solidFill>
                        </a:rPr>
                        <a:t>Try to get through as many books as possible- quality is more important than quantity. Allow extended reading to distract from your grades.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4B658D"/>
                    </a:solidFill>
                  </a:tcPr>
                </a:tc>
                <a:extLst>
                  <a:ext uri="{0D108BD9-81ED-4DB2-BD59-A6C34878D82A}">
                    <a16:rowId xmlns:a16="http://schemas.microsoft.com/office/drawing/2014/main" xmlns="" val="2940787684"/>
                  </a:ext>
                </a:extLst>
              </a:tr>
            </a:tbl>
          </a:graphicData>
        </a:graphic>
      </p:graphicFrame>
      <p:sp>
        <p:nvSpPr>
          <p:cNvPr id="7" name="Speech Bubble: Rectangle with Corners Rounded 6">
            <a:extLst>
              <a:ext uri="{FF2B5EF4-FFF2-40B4-BE49-F238E27FC236}">
                <a16:creationId xmlns:a16="http://schemas.microsoft.com/office/drawing/2014/main" xmlns="" id="{BF3FDD0B-0B05-4FF7-9D36-F01F8CE04D9A}"/>
              </a:ext>
            </a:extLst>
          </p:cNvPr>
          <p:cNvSpPr/>
          <p:nvPr/>
        </p:nvSpPr>
        <p:spPr>
          <a:xfrm>
            <a:off x="6957392" y="381865"/>
            <a:ext cx="5049078" cy="2478157"/>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Libre Baskerville"/>
                <a:ea typeface="Calibri" panose="020F0502020204030204" pitchFamily="34" charset="0"/>
                <a:cs typeface="Times New Roman" panose="02020603050405020304" pitchFamily="18" charset="0"/>
              </a:rPr>
              <a:t>Reading is an absolutely essential form of preparation. You need to read widely and in-depth. Knowing the school syllabus is not enough. You should be able to think and talk about ideas beyond the scope of school work and above the level of your peers.‘</a:t>
            </a:r>
            <a:br>
              <a:rPr lang="en-GB" dirty="0">
                <a:solidFill>
                  <a:schemeClr val="bg1"/>
                </a:solidFill>
                <a:latin typeface="Libre Baskerville"/>
                <a:ea typeface="Calibri" panose="020F0502020204030204" pitchFamily="34" charset="0"/>
                <a:cs typeface="Times New Roman" panose="02020603050405020304" pitchFamily="18" charset="0"/>
              </a:rPr>
            </a:br>
            <a:r>
              <a:rPr lang="en-GB" dirty="0">
                <a:solidFill>
                  <a:schemeClr val="bg1"/>
                </a:solidFill>
                <a:latin typeface="Libre Baskerville"/>
                <a:ea typeface="Calibri" panose="020F0502020204030204" pitchFamily="34" charset="0"/>
                <a:cs typeface="Times New Roman" panose="02020603050405020304" pitchFamily="18" charset="0"/>
              </a:rPr>
              <a:t/>
            </a:r>
            <a:br>
              <a:rPr lang="en-GB" dirty="0">
                <a:solidFill>
                  <a:schemeClr val="bg1"/>
                </a:solidFill>
                <a:latin typeface="Libre Baskerville"/>
                <a:ea typeface="Calibri" panose="020F0502020204030204" pitchFamily="34" charset="0"/>
                <a:cs typeface="Times New Roman" panose="02020603050405020304" pitchFamily="18" charset="0"/>
              </a:rPr>
            </a:br>
            <a:r>
              <a:rPr lang="en-GB" b="1" dirty="0">
                <a:solidFill>
                  <a:schemeClr val="bg1"/>
                </a:solidFill>
                <a:latin typeface="Libre Baskerville"/>
                <a:ea typeface="Calibri" panose="020F0502020204030204" pitchFamily="34" charset="0"/>
                <a:cs typeface="Times New Roman" panose="02020603050405020304" pitchFamily="18" charset="0"/>
              </a:rPr>
              <a:t>Dr Sean Buckley</a:t>
            </a:r>
            <a:endParaRPr lang="en-GB" b="1" dirty="0">
              <a:solidFill>
                <a:schemeClr val="bg1"/>
              </a:solidFill>
            </a:endParaRPr>
          </a:p>
        </p:txBody>
      </p:sp>
    </p:spTree>
    <p:extLst>
      <p:ext uri="{BB962C8B-B14F-4D97-AF65-F5344CB8AC3E}">
        <p14:creationId xmlns:p14="http://schemas.microsoft.com/office/powerpoint/2010/main" val="60633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3A91E-3C97-48A8-9763-F4EFDE04F46D}"/>
              </a:ext>
            </a:extLst>
          </p:cNvPr>
          <p:cNvSpPr>
            <a:spLocks noGrp="1"/>
          </p:cNvSpPr>
          <p:nvPr>
            <p:ph type="title"/>
          </p:nvPr>
        </p:nvSpPr>
        <p:spPr>
          <a:xfrm>
            <a:off x="870204" y="232567"/>
            <a:ext cx="10451592" cy="1325563"/>
          </a:xfrm>
        </p:spPr>
        <p:txBody>
          <a:bodyPr vert="horz" lIns="91440" tIns="45720" rIns="91440" bIns="45720" rtlCol="0" anchor="ctr">
            <a:normAutofit/>
          </a:bodyPr>
          <a:lstStyle/>
          <a:p>
            <a:r>
              <a:rPr lang="en-US" sz="4000" kern="1200" dirty="0">
                <a:solidFill>
                  <a:srgbClr val="4B658D"/>
                </a:solidFill>
                <a:latin typeface="+mn-lt"/>
                <a:ea typeface="+mj-ea"/>
                <a:cs typeface="+mj-cs"/>
              </a:rPr>
              <a:t>Why Study in the UK? </a:t>
            </a:r>
          </a:p>
        </p:txBody>
      </p:sp>
      <p:sp>
        <p:nvSpPr>
          <p:cNvPr id="13" name="Rectangle 12">
            <a:extLst>
              <a:ext uri="{FF2B5EF4-FFF2-40B4-BE49-F238E27FC236}">
                <a16:creationId xmlns:a16="http://schemas.microsoft.com/office/drawing/2014/main" xmlns=""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874" y="2043803"/>
            <a:ext cx="10190252" cy="80683"/>
          </a:xfrm>
          <a:prstGeom prst="rect">
            <a:avLst/>
          </a:prstGeom>
          <a:solidFill>
            <a:srgbClr val="4B658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descr="A castle on top of a grass covered field&#10;&#10;Description automatically generated">
            <a:extLst>
              <a:ext uri="{FF2B5EF4-FFF2-40B4-BE49-F238E27FC236}">
                <a16:creationId xmlns:a16="http://schemas.microsoft.com/office/drawing/2014/main" xmlns="" id="{6446A3D2-7EDC-4D4E-9730-AE0CA307BFD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8550" y="2427288"/>
            <a:ext cx="4565650" cy="3535363"/>
          </a:xfrm>
        </p:spPr>
      </p:pic>
      <p:pic>
        <p:nvPicPr>
          <p:cNvPr id="8" name="Content Placeholder 7" descr="A bridge over a body of water surrounded by trees&#10;&#10;Description automatically generated">
            <a:extLst>
              <a:ext uri="{FF2B5EF4-FFF2-40B4-BE49-F238E27FC236}">
                <a16:creationId xmlns:a16="http://schemas.microsoft.com/office/drawing/2014/main" xmlns="" id="{8B35E904-A71C-41F3-9B17-A103BAE4C3D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6750" y="2427288"/>
            <a:ext cx="5346700" cy="3535363"/>
          </a:xfrm>
        </p:spPr>
      </p:pic>
    </p:spTree>
    <p:extLst>
      <p:ext uri="{BB962C8B-B14F-4D97-AF65-F5344CB8AC3E}">
        <p14:creationId xmlns:p14="http://schemas.microsoft.com/office/powerpoint/2010/main" val="113902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90488C-50E6-47CC-ABC7-DCB7CAE28D6B}"/>
              </a:ext>
            </a:extLst>
          </p:cNvPr>
          <p:cNvSpPr/>
          <p:nvPr/>
        </p:nvSpPr>
        <p:spPr>
          <a:xfrm>
            <a:off x="385564" y="342108"/>
            <a:ext cx="10689914" cy="707886"/>
          </a:xfrm>
          <a:prstGeom prst="rect">
            <a:avLst/>
          </a:prstGeom>
        </p:spPr>
        <p:txBody>
          <a:bodyPr wrap="none">
            <a:spAutoFit/>
          </a:bodyPr>
          <a:lstStyle/>
          <a:p>
            <a:r>
              <a:rPr lang="en-US" sz="4000" dirty="0">
                <a:solidFill>
                  <a:srgbClr val="4B658D"/>
                </a:solidFill>
              </a:rPr>
              <a:t>Essay Competition &amp; Prizes, and Extended Projects</a:t>
            </a:r>
          </a:p>
        </p:txBody>
      </p:sp>
      <p:sp>
        <p:nvSpPr>
          <p:cNvPr id="3" name="Rectangle 2">
            <a:extLst>
              <a:ext uri="{FF2B5EF4-FFF2-40B4-BE49-F238E27FC236}">
                <a16:creationId xmlns:a16="http://schemas.microsoft.com/office/drawing/2014/main" xmlns="" id="{16F80ED0-B5EC-427E-AC3C-1403899347E4}"/>
              </a:ext>
            </a:extLst>
          </p:cNvPr>
          <p:cNvSpPr/>
          <p:nvPr/>
        </p:nvSpPr>
        <p:spPr>
          <a:xfrm>
            <a:off x="426571" y="3744756"/>
            <a:ext cx="3868384" cy="2552686"/>
          </a:xfrm>
          <a:prstGeom prst="rect">
            <a:avLst/>
          </a:prstGeom>
        </p:spPr>
        <p:txBody>
          <a:bodyPr wrap="square">
            <a:spAutoFit/>
          </a:bodyPr>
          <a:lstStyle/>
          <a:p>
            <a:pPr>
              <a:lnSpc>
                <a:spcPct val="107000"/>
              </a:lnSpc>
              <a:spcAft>
                <a:spcPts val="800"/>
              </a:spcAft>
            </a:pPr>
            <a:r>
              <a:rPr lang="en-GB" b="1" dirty="0">
                <a:solidFill>
                  <a:srgbClr val="4B658D"/>
                </a:solidFill>
                <a:latin typeface="Calibri" panose="020F0502020204030204" pitchFamily="34" charset="0"/>
                <a:ea typeface="Calibri" panose="020F0502020204030204" pitchFamily="34" charset="0"/>
                <a:cs typeface="Times New Roman" panose="02020603050405020304" pitchFamily="18" charset="0"/>
              </a:rPr>
              <a:t>When?:</a:t>
            </a:r>
            <a:r>
              <a:rPr lang="en-GB"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Year 12, January onwards (two years before you intend to begin university)</a:t>
            </a:r>
          </a:p>
          <a:p>
            <a:pPr>
              <a:lnSpc>
                <a:spcPct val="107000"/>
              </a:lnSpc>
              <a:spcAft>
                <a:spcPts val="800"/>
              </a:spcAft>
            </a:pP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
            </a:r>
            <a:b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br>
            <a:r>
              <a:rPr lang="en-GB" b="1" dirty="0">
                <a:solidFill>
                  <a:srgbClr val="4B658D"/>
                </a:solidFill>
                <a:latin typeface="Calibri" panose="020F0502020204030204" pitchFamily="34" charset="0"/>
                <a:ea typeface="Calibri" panose="020F0502020204030204" pitchFamily="34" charset="0"/>
                <a:cs typeface="Calibri" panose="020F0502020204030204" pitchFamily="34" charset="0"/>
              </a:rPr>
              <a:t>Why: </a:t>
            </a:r>
            <a:r>
              <a:rPr lang="en-GB" dirty="0">
                <a:solidFill>
                  <a:srgbClr val="4B658D"/>
                </a:solidFill>
                <a:latin typeface="Calibri" panose="020F0502020204030204" pitchFamily="34" charset="0"/>
                <a:ea typeface="Calibri" panose="020F0502020204030204" pitchFamily="34" charset="0"/>
                <a:cs typeface="Calibri" panose="020F0502020204030204" pitchFamily="34" charset="0"/>
              </a:rPr>
              <a:t>Essay Competitions offer a great way to stand out on your personal statement, as well as providing good talking points for your interview.</a:t>
            </a:r>
            <a:endParaRPr lang="en-GB" sz="2400" dirty="0">
              <a:solidFill>
                <a:srgbClr val="4B658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5CD3A6E0-B8FB-4F8F-B085-7DE7249DA182}"/>
              </a:ext>
            </a:extLst>
          </p:cNvPr>
          <p:cNvPicPr>
            <a:picLocks noChangeAspect="1"/>
          </p:cNvPicPr>
          <p:nvPr/>
        </p:nvPicPr>
        <p:blipFill>
          <a:blip r:embed="rId2"/>
          <a:stretch>
            <a:fillRect/>
          </a:stretch>
        </p:blipFill>
        <p:spPr>
          <a:xfrm>
            <a:off x="6785847" y="3429000"/>
            <a:ext cx="4367624" cy="3086892"/>
          </a:xfrm>
          <a:prstGeom prst="rect">
            <a:avLst/>
          </a:prstGeom>
        </p:spPr>
      </p:pic>
      <p:sp>
        <p:nvSpPr>
          <p:cNvPr id="5" name="Speech Bubble: Rectangle with Corners Rounded 4">
            <a:extLst>
              <a:ext uri="{FF2B5EF4-FFF2-40B4-BE49-F238E27FC236}">
                <a16:creationId xmlns:a16="http://schemas.microsoft.com/office/drawing/2014/main" xmlns="" id="{3DC5CA57-7B2D-46C7-BD3B-59B7BCFF5C12}"/>
              </a:ext>
            </a:extLst>
          </p:cNvPr>
          <p:cNvSpPr/>
          <p:nvPr/>
        </p:nvSpPr>
        <p:spPr>
          <a:xfrm>
            <a:off x="385564" y="1049994"/>
            <a:ext cx="11420872" cy="1573936"/>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“Competitions play a role in motivating students to perform and excel and offer a lot more reward than just the winning prize. Competitions offer a chance for participants to gain substantial experience, showcase skills, analyse and evaluate outcomes and uncover personal aptitude. Competitions also encourage students to adopt innovative techniques and develop their ideas and skills.”</a:t>
            </a:r>
          </a:p>
          <a:p>
            <a:r>
              <a:rPr lang="en-GB" b="1" dirty="0">
                <a:solidFill>
                  <a:schemeClr val="bg1"/>
                </a:solidFill>
              </a:rPr>
              <a:t>Good University Guide</a:t>
            </a:r>
          </a:p>
        </p:txBody>
      </p:sp>
    </p:spTree>
    <p:extLst>
      <p:ext uri="{BB962C8B-B14F-4D97-AF65-F5344CB8AC3E}">
        <p14:creationId xmlns:p14="http://schemas.microsoft.com/office/powerpoint/2010/main" val="3776941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1110031-5E51-4980-9C65-D4CCB45209DA}"/>
              </a:ext>
            </a:extLst>
          </p:cNvPr>
          <p:cNvSpPr/>
          <p:nvPr/>
        </p:nvSpPr>
        <p:spPr>
          <a:xfrm>
            <a:off x="292961" y="355360"/>
            <a:ext cx="5155339" cy="707886"/>
          </a:xfrm>
          <a:prstGeom prst="rect">
            <a:avLst/>
          </a:prstGeom>
        </p:spPr>
        <p:txBody>
          <a:bodyPr wrap="square">
            <a:spAutoFit/>
          </a:bodyPr>
          <a:lstStyle/>
          <a:p>
            <a:r>
              <a:rPr lang="en-US" sz="4000" dirty="0">
                <a:solidFill>
                  <a:srgbClr val="4B658D"/>
                </a:solidFill>
              </a:rPr>
              <a:t>Work Experience</a:t>
            </a:r>
          </a:p>
        </p:txBody>
      </p:sp>
      <p:sp>
        <p:nvSpPr>
          <p:cNvPr id="3" name="Rectangle 2">
            <a:extLst>
              <a:ext uri="{FF2B5EF4-FFF2-40B4-BE49-F238E27FC236}">
                <a16:creationId xmlns:a16="http://schemas.microsoft.com/office/drawing/2014/main" xmlns="" id="{483F03F0-521C-44A1-A0AB-BD45FE341CED}"/>
              </a:ext>
            </a:extLst>
          </p:cNvPr>
          <p:cNvSpPr/>
          <p:nvPr/>
        </p:nvSpPr>
        <p:spPr>
          <a:xfrm>
            <a:off x="292961" y="1210939"/>
            <a:ext cx="6096000" cy="4171078"/>
          </a:xfrm>
          <a:prstGeom prst="rect">
            <a:avLst/>
          </a:prstGeom>
        </p:spPr>
        <p:txBody>
          <a:bodyPr>
            <a:spAutoFit/>
          </a:bodyPr>
          <a:lstStyle/>
          <a:p>
            <a:pPr>
              <a:lnSpc>
                <a:spcPct val="107000"/>
              </a:lnSpc>
              <a:spcAft>
                <a:spcPts val="1500"/>
              </a:spcAft>
            </a:pPr>
            <a:r>
              <a:rPr lang="en-GB" b="1" dirty="0">
                <a:solidFill>
                  <a:srgbClr val="4B658D"/>
                </a:solidFill>
                <a:ea typeface="Times New Roman" panose="02020603050405020304" pitchFamily="18" charset="0"/>
                <a:cs typeface="Times New Roman" panose="02020603050405020304" pitchFamily="18" charset="0"/>
              </a:rPr>
              <a:t>When:</a:t>
            </a:r>
            <a:r>
              <a:rPr lang="en-GB" dirty="0">
                <a:solidFill>
                  <a:srgbClr val="4B658D"/>
                </a:solidFill>
                <a:ea typeface="Times New Roman" panose="02020603050405020304" pitchFamily="18" charset="0"/>
                <a:cs typeface="Times New Roman" panose="02020603050405020304" pitchFamily="18" charset="0"/>
              </a:rPr>
              <a:t> throughout the year before you apply to university (usually during year 12)</a:t>
            </a:r>
          </a:p>
          <a:p>
            <a:pPr>
              <a:lnSpc>
                <a:spcPct val="107000"/>
              </a:lnSpc>
              <a:spcAft>
                <a:spcPts val="1500"/>
              </a:spcAft>
            </a:pPr>
            <a:r>
              <a:rPr lang="en-GB" dirty="0">
                <a:solidFill>
                  <a:srgbClr val="4B658D"/>
                </a:solidFill>
                <a:ea typeface="Times New Roman" panose="02020603050405020304" pitchFamily="18" charset="0"/>
                <a:cs typeface="Times New Roman" panose="02020603050405020304" pitchFamily="18" charset="0"/>
              </a:rPr>
              <a:t/>
            </a:r>
            <a:br>
              <a:rPr lang="en-GB" dirty="0">
                <a:solidFill>
                  <a:srgbClr val="4B658D"/>
                </a:solidFill>
                <a:ea typeface="Times New Roman" panose="02020603050405020304" pitchFamily="18" charset="0"/>
                <a:cs typeface="Times New Roman" panose="02020603050405020304" pitchFamily="18" charset="0"/>
              </a:rPr>
            </a:br>
            <a:r>
              <a:rPr lang="en-GB" b="1" dirty="0">
                <a:solidFill>
                  <a:srgbClr val="4B658D"/>
                </a:solidFill>
                <a:ea typeface="Times New Roman" panose="02020603050405020304" pitchFamily="18" charset="0"/>
                <a:cs typeface="Times New Roman" panose="02020603050405020304" pitchFamily="18" charset="0"/>
              </a:rPr>
              <a:t>Do:</a:t>
            </a:r>
            <a:r>
              <a:rPr lang="en-GB" dirty="0">
                <a:solidFill>
                  <a:srgbClr val="4B658D"/>
                </a:solidFill>
                <a:ea typeface="Times New Roman" panose="02020603050405020304" pitchFamily="18" charset="0"/>
                <a:cs typeface="Times New Roman" panose="02020603050405020304" pitchFamily="18" charset="0"/>
              </a:rPr>
              <a:t> try to get varied experience in more than one place especially if you are applying for a vocational course, keep notes about the experience </a:t>
            </a:r>
          </a:p>
          <a:p>
            <a:pPr>
              <a:lnSpc>
                <a:spcPct val="107000"/>
              </a:lnSpc>
              <a:spcAft>
                <a:spcPts val="1500"/>
              </a:spcAft>
            </a:pPr>
            <a:r>
              <a:rPr lang="en-GB" dirty="0">
                <a:solidFill>
                  <a:srgbClr val="4B658D"/>
                </a:solidFill>
                <a:ea typeface="Times New Roman" panose="02020603050405020304" pitchFamily="18" charset="0"/>
                <a:cs typeface="Times New Roman" panose="02020603050405020304" pitchFamily="18" charset="0"/>
              </a:rPr>
              <a:t/>
            </a:r>
            <a:br>
              <a:rPr lang="en-GB" dirty="0">
                <a:solidFill>
                  <a:srgbClr val="4B658D"/>
                </a:solidFill>
                <a:ea typeface="Times New Roman" panose="02020603050405020304" pitchFamily="18" charset="0"/>
                <a:cs typeface="Times New Roman" panose="02020603050405020304" pitchFamily="18" charset="0"/>
              </a:rPr>
            </a:br>
            <a:r>
              <a:rPr lang="en-GB" b="1" dirty="0">
                <a:solidFill>
                  <a:srgbClr val="4B658D"/>
                </a:solidFill>
                <a:ea typeface="Times New Roman" panose="02020603050405020304" pitchFamily="18" charset="0"/>
                <a:cs typeface="Times New Roman" panose="02020603050405020304" pitchFamily="18" charset="0"/>
              </a:rPr>
              <a:t>Don’t:</a:t>
            </a:r>
            <a:r>
              <a:rPr lang="en-GB" dirty="0">
                <a:solidFill>
                  <a:srgbClr val="4B658D"/>
                </a:solidFill>
                <a:ea typeface="Times New Roman" panose="02020603050405020304" pitchFamily="18" charset="0"/>
                <a:cs typeface="Times New Roman" panose="02020603050405020304" pitchFamily="18" charset="0"/>
              </a:rPr>
              <a:t> dismiss anything as “irrelevant”: there will be transferrable skills from everything you do</a:t>
            </a:r>
          </a:p>
          <a:p>
            <a:pPr>
              <a:lnSpc>
                <a:spcPct val="107000"/>
              </a:lnSpc>
              <a:spcAft>
                <a:spcPts val="1500"/>
              </a:spcAft>
            </a:pPr>
            <a:endParaRPr lang="en-GB" sz="2000" dirty="0">
              <a:solidFill>
                <a:srgbClr val="4B658D"/>
              </a:solidFill>
              <a:ea typeface="Calibri" panose="020F0502020204030204" pitchFamily="34" charset="0"/>
              <a:cs typeface="Times New Roman" panose="02020603050405020304" pitchFamily="18" charset="0"/>
            </a:endParaRPr>
          </a:p>
          <a:p>
            <a:pPr>
              <a:lnSpc>
                <a:spcPct val="107000"/>
              </a:lnSpc>
              <a:spcAft>
                <a:spcPts val="1500"/>
              </a:spcAft>
            </a:pPr>
            <a:r>
              <a:rPr lang="en-GB" sz="2000" b="1" dirty="0">
                <a:solidFill>
                  <a:srgbClr val="4B658D"/>
                </a:solidFill>
                <a:ea typeface="Calibri" panose="020F0502020204030204" pitchFamily="34" charset="0"/>
                <a:cs typeface="Times New Roman" panose="02020603050405020304" pitchFamily="18" charset="0"/>
              </a:rPr>
              <a:t>Key: </a:t>
            </a:r>
            <a:r>
              <a:rPr lang="en-GB" sz="2000" dirty="0">
                <a:solidFill>
                  <a:srgbClr val="4B658D"/>
                </a:solidFill>
                <a:ea typeface="Calibri" panose="020F0502020204030204" pitchFamily="34" charset="0"/>
                <a:cs typeface="Times New Roman" panose="02020603050405020304" pitchFamily="18" charset="0"/>
              </a:rPr>
              <a:t>Medicine, Dentistry, Law, Engineering</a:t>
            </a:r>
          </a:p>
        </p:txBody>
      </p:sp>
      <p:sp>
        <p:nvSpPr>
          <p:cNvPr id="4" name="Speech Bubble: Rectangle with Corners Rounded 3">
            <a:extLst>
              <a:ext uri="{FF2B5EF4-FFF2-40B4-BE49-F238E27FC236}">
                <a16:creationId xmlns:a16="http://schemas.microsoft.com/office/drawing/2014/main" xmlns="" id="{21D28474-B62B-4768-A79B-DFA42790810C}"/>
              </a:ext>
            </a:extLst>
          </p:cNvPr>
          <p:cNvSpPr/>
          <p:nvPr/>
        </p:nvSpPr>
        <p:spPr>
          <a:xfrm>
            <a:off x="6970643" y="1210939"/>
            <a:ext cx="4187687" cy="4171078"/>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“Work experience can add considerable clout to a student’s CV, and if they’re thinking of applying to uni, some professional credibility will look great on their UCAS personal statement.”</a:t>
            </a:r>
          </a:p>
          <a:p>
            <a:pPr algn="ctr"/>
            <a:endParaRPr lang="en-GB" sz="2400" dirty="0">
              <a:solidFill>
                <a:schemeClr val="bg1"/>
              </a:solidFill>
            </a:endParaRPr>
          </a:p>
          <a:p>
            <a:pPr algn="ctr"/>
            <a:r>
              <a:rPr lang="en-GB" sz="2400" b="1" dirty="0">
                <a:solidFill>
                  <a:schemeClr val="bg1"/>
                </a:solidFill>
              </a:rPr>
              <a:t>UCAS Website</a:t>
            </a:r>
            <a:endParaRPr lang="en-US" sz="2400" b="1" dirty="0">
              <a:solidFill>
                <a:schemeClr val="bg1"/>
              </a:solidFill>
            </a:endParaRPr>
          </a:p>
        </p:txBody>
      </p:sp>
    </p:spTree>
    <p:extLst>
      <p:ext uri="{BB962C8B-B14F-4D97-AF65-F5344CB8AC3E}">
        <p14:creationId xmlns:p14="http://schemas.microsoft.com/office/powerpoint/2010/main" val="348844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F929DA-354B-4B4D-AC81-D0730FE06813}"/>
              </a:ext>
            </a:extLst>
          </p:cNvPr>
          <p:cNvSpPr/>
          <p:nvPr/>
        </p:nvSpPr>
        <p:spPr>
          <a:xfrm>
            <a:off x="307256" y="302352"/>
            <a:ext cx="5898987" cy="707886"/>
          </a:xfrm>
          <a:prstGeom prst="rect">
            <a:avLst/>
          </a:prstGeom>
        </p:spPr>
        <p:txBody>
          <a:bodyPr wrap="none">
            <a:spAutoFit/>
          </a:bodyPr>
          <a:lstStyle/>
          <a:p>
            <a:r>
              <a:rPr lang="en-US" sz="4000" dirty="0">
                <a:solidFill>
                  <a:srgbClr val="4B658D"/>
                </a:solidFill>
              </a:rPr>
              <a:t>College &amp; University Choice</a:t>
            </a:r>
          </a:p>
        </p:txBody>
      </p:sp>
      <p:sp>
        <p:nvSpPr>
          <p:cNvPr id="3" name="Rectangle 2">
            <a:extLst>
              <a:ext uri="{FF2B5EF4-FFF2-40B4-BE49-F238E27FC236}">
                <a16:creationId xmlns:a16="http://schemas.microsoft.com/office/drawing/2014/main" xmlns="" id="{4A478479-0F5E-4429-8384-6885F1C2B3E9}"/>
              </a:ext>
            </a:extLst>
          </p:cNvPr>
          <p:cNvSpPr/>
          <p:nvPr/>
        </p:nvSpPr>
        <p:spPr>
          <a:xfrm>
            <a:off x="307256" y="1305759"/>
            <a:ext cx="6096000" cy="1561005"/>
          </a:xfrm>
          <a:prstGeom prst="rect">
            <a:avLst/>
          </a:prstGeom>
        </p:spPr>
        <p:txBody>
          <a:bodyPr>
            <a:spAutoFit/>
          </a:bodyPr>
          <a:lstStyle/>
          <a:p>
            <a:pPr>
              <a:lnSpc>
                <a:spcPct val="107000"/>
              </a:lnSpc>
            </a:pPr>
            <a:r>
              <a:rPr lang="en-GB" b="1" dirty="0">
                <a:solidFill>
                  <a:srgbClr val="4B658D"/>
                </a:solidFill>
                <a:ea typeface="Times New Roman" panose="02020603050405020304" pitchFamily="18" charset="0"/>
                <a:cs typeface="Times New Roman" panose="02020603050405020304" pitchFamily="18" charset="0"/>
              </a:rPr>
              <a:t>When?: I</a:t>
            </a:r>
            <a:r>
              <a:rPr lang="en-GB" dirty="0">
                <a:solidFill>
                  <a:srgbClr val="4B658D"/>
                </a:solidFill>
                <a:ea typeface="Times New Roman" panose="02020603050405020304" pitchFamily="18" charset="0"/>
                <a:cs typeface="Times New Roman" panose="02020603050405020304" pitchFamily="18" charset="0"/>
              </a:rPr>
              <a:t>n the summer of year 12 (to attend an Open Day)</a:t>
            </a:r>
          </a:p>
          <a:p>
            <a:pPr>
              <a:lnSpc>
                <a:spcPct val="107000"/>
              </a:lnSpc>
            </a:pPr>
            <a:r>
              <a:rPr lang="en-GB" dirty="0">
                <a:solidFill>
                  <a:srgbClr val="4B658D"/>
                </a:solidFill>
                <a:ea typeface="Times New Roman" panose="02020603050405020304" pitchFamily="18" charset="0"/>
                <a:cs typeface="Times New Roman" panose="02020603050405020304" pitchFamily="18" charset="0"/>
              </a:rPr>
              <a:t> </a:t>
            </a:r>
            <a:br>
              <a:rPr lang="en-GB" dirty="0">
                <a:solidFill>
                  <a:srgbClr val="4B658D"/>
                </a:solidFill>
                <a:ea typeface="Times New Roman" panose="02020603050405020304" pitchFamily="18" charset="0"/>
                <a:cs typeface="Times New Roman" panose="02020603050405020304" pitchFamily="18" charset="0"/>
              </a:rPr>
            </a:br>
            <a:r>
              <a:rPr lang="en-GB" b="1" dirty="0">
                <a:solidFill>
                  <a:srgbClr val="4B658D"/>
                </a:solidFill>
                <a:ea typeface="Times New Roman" panose="02020603050405020304" pitchFamily="18" charset="0"/>
                <a:cs typeface="Times New Roman" panose="02020603050405020304" pitchFamily="18" charset="0"/>
              </a:rPr>
              <a:t>Do:</a:t>
            </a:r>
            <a:r>
              <a:rPr lang="en-GB" dirty="0">
                <a:solidFill>
                  <a:srgbClr val="4B658D"/>
                </a:solidFill>
                <a:ea typeface="Times New Roman" panose="02020603050405020304" pitchFamily="18" charset="0"/>
                <a:cs typeface="Times New Roman" panose="02020603050405020304" pitchFamily="18" charset="0"/>
              </a:rPr>
              <a:t> Attend open days, research thoroughly</a:t>
            </a:r>
          </a:p>
          <a:p>
            <a:pPr>
              <a:lnSpc>
                <a:spcPct val="107000"/>
              </a:lnSpc>
            </a:pPr>
            <a:r>
              <a:rPr lang="en-GB" dirty="0">
                <a:solidFill>
                  <a:srgbClr val="4B658D"/>
                </a:solidFill>
                <a:ea typeface="Times New Roman" panose="02020603050405020304" pitchFamily="18" charset="0"/>
                <a:cs typeface="Times New Roman" panose="02020603050405020304" pitchFamily="18" charset="0"/>
              </a:rPr>
              <a:t/>
            </a:r>
            <a:br>
              <a:rPr lang="en-GB" dirty="0">
                <a:solidFill>
                  <a:srgbClr val="4B658D"/>
                </a:solidFill>
                <a:ea typeface="Times New Roman" panose="02020603050405020304" pitchFamily="18" charset="0"/>
                <a:cs typeface="Times New Roman" panose="02020603050405020304" pitchFamily="18" charset="0"/>
              </a:rPr>
            </a:br>
            <a:r>
              <a:rPr lang="en-GB" b="1" dirty="0">
                <a:solidFill>
                  <a:srgbClr val="4B658D"/>
                </a:solidFill>
                <a:ea typeface="Times New Roman" panose="02020603050405020304" pitchFamily="18" charset="0"/>
                <a:cs typeface="Times New Roman" panose="02020603050405020304" pitchFamily="18" charset="0"/>
              </a:rPr>
              <a:t>Don’t:</a:t>
            </a:r>
            <a:r>
              <a:rPr lang="en-GB" dirty="0">
                <a:solidFill>
                  <a:srgbClr val="4B658D"/>
                </a:solidFill>
                <a:ea typeface="Times New Roman" panose="02020603050405020304" pitchFamily="18" charset="0"/>
                <a:cs typeface="Times New Roman" panose="02020603050405020304" pitchFamily="18" charset="0"/>
              </a:rPr>
              <a:t> Form opinions based on hearsay</a:t>
            </a:r>
          </a:p>
        </p:txBody>
      </p:sp>
      <p:sp>
        <p:nvSpPr>
          <p:cNvPr id="4" name="Rectangle 3">
            <a:extLst>
              <a:ext uri="{FF2B5EF4-FFF2-40B4-BE49-F238E27FC236}">
                <a16:creationId xmlns:a16="http://schemas.microsoft.com/office/drawing/2014/main" xmlns="" id="{65430FCF-C67A-42B1-B4E8-30C9436038C8}"/>
              </a:ext>
            </a:extLst>
          </p:cNvPr>
          <p:cNvSpPr/>
          <p:nvPr/>
        </p:nvSpPr>
        <p:spPr>
          <a:xfrm>
            <a:off x="307255" y="3193886"/>
            <a:ext cx="11222135" cy="2626809"/>
          </a:xfrm>
          <a:prstGeom prst="rect">
            <a:avLst/>
          </a:prstGeom>
        </p:spPr>
        <p:txBody>
          <a:bodyPr wrap="square">
            <a:spAutoFit/>
          </a:bodyPr>
          <a:lstStyle/>
          <a:p>
            <a:pPr>
              <a:lnSpc>
                <a:spcPct val="107000"/>
              </a:lnSpc>
              <a:spcAft>
                <a:spcPts val="1500"/>
              </a:spcAft>
            </a:pPr>
            <a:r>
              <a:rPr lang="en-GB" dirty="0">
                <a:solidFill>
                  <a:srgbClr val="4B658D"/>
                </a:solidFill>
                <a:ea typeface="Times New Roman" panose="02020603050405020304" pitchFamily="18" charset="0"/>
                <a:cs typeface="Times New Roman" panose="02020603050405020304" pitchFamily="18" charset="0"/>
              </a:rPr>
              <a:t>Oxford and Cambridge are unusual in that they are collegiate universities. This means that, as well as choosing which university you would like to apply to, you also need to pick a college at that university. </a:t>
            </a:r>
          </a:p>
          <a:p>
            <a:pPr>
              <a:lnSpc>
                <a:spcPct val="107000"/>
              </a:lnSpc>
              <a:spcAft>
                <a:spcPts val="1500"/>
              </a:spcAft>
            </a:pPr>
            <a:r>
              <a:rPr lang="en-GB" b="1" dirty="0">
                <a:solidFill>
                  <a:srgbClr val="4B658D"/>
                </a:solidFill>
                <a:ea typeface="Times New Roman" panose="02020603050405020304" pitchFamily="18" charset="0"/>
                <a:cs typeface="Times New Roman" panose="02020603050405020304" pitchFamily="18" charset="0"/>
              </a:rPr>
              <a:t>Different colleges have different characteristics:</a:t>
            </a:r>
          </a:p>
          <a:p>
            <a:pPr>
              <a:lnSpc>
                <a:spcPct val="107000"/>
              </a:lnSpc>
              <a:spcAft>
                <a:spcPts val="1500"/>
              </a:spcAft>
            </a:pPr>
            <a:r>
              <a:rPr lang="en-GB" dirty="0">
                <a:solidFill>
                  <a:srgbClr val="4B658D"/>
                </a:solidFill>
                <a:ea typeface="Calibri" panose="020F0502020204030204" pitchFamily="34" charset="0"/>
                <a:cs typeface="Times New Roman" panose="02020603050405020304" pitchFamily="18" charset="0"/>
              </a:rPr>
              <a:t>Location</a:t>
            </a:r>
          </a:p>
          <a:p>
            <a:pPr>
              <a:lnSpc>
                <a:spcPct val="107000"/>
              </a:lnSpc>
              <a:spcAft>
                <a:spcPts val="1500"/>
              </a:spcAft>
            </a:pPr>
            <a:r>
              <a:rPr lang="en-GB" dirty="0">
                <a:solidFill>
                  <a:srgbClr val="4B658D"/>
                </a:solidFill>
                <a:ea typeface="Calibri" panose="020F0502020204030204" pitchFamily="34" charset="0"/>
                <a:cs typeface="Times New Roman" panose="02020603050405020304" pitchFamily="18" charset="0"/>
              </a:rPr>
              <a:t>Formality</a:t>
            </a:r>
          </a:p>
          <a:p>
            <a:pPr>
              <a:lnSpc>
                <a:spcPct val="107000"/>
              </a:lnSpc>
              <a:spcAft>
                <a:spcPts val="1500"/>
              </a:spcAft>
            </a:pPr>
            <a:r>
              <a:rPr lang="en-GB" dirty="0">
                <a:solidFill>
                  <a:srgbClr val="4B658D"/>
                </a:solidFill>
                <a:ea typeface="Calibri" panose="020F0502020204030204" pitchFamily="34" charset="0"/>
                <a:cs typeface="Times New Roman" panose="02020603050405020304" pitchFamily="18" charset="0"/>
              </a:rPr>
              <a:t>Results</a:t>
            </a:r>
            <a:endParaRPr lang="en-GB" dirty="0">
              <a:solidFill>
                <a:srgbClr val="4B658D"/>
              </a:solidFill>
            </a:endParaRPr>
          </a:p>
        </p:txBody>
      </p:sp>
    </p:spTree>
    <p:extLst>
      <p:ext uri="{BB962C8B-B14F-4D97-AF65-F5344CB8AC3E}">
        <p14:creationId xmlns:p14="http://schemas.microsoft.com/office/powerpoint/2010/main" val="2129650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68868A-297C-4FDD-A313-A7D55CD202E7}"/>
              </a:ext>
            </a:extLst>
          </p:cNvPr>
          <p:cNvSpPr/>
          <p:nvPr/>
        </p:nvSpPr>
        <p:spPr>
          <a:xfrm>
            <a:off x="307256" y="302352"/>
            <a:ext cx="6576144" cy="707886"/>
          </a:xfrm>
          <a:prstGeom prst="rect">
            <a:avLst/>
          </a:prstGeom>
        </p:spPr>
        <p:txBody>
          <a:bodyPr wrap="square">
            <a:spAutoFit/>
          </a:bodyPr>
          <a:lstStyle/>
          <a:p>
            <a:r>
              <a:rPr lang="en-US" sz="4000" dirty="0">
                <a:solidFill>
                  <a:srgbClr val="4B658D"/>
                </a:solidFill>
              </a:rPr>
              <a:t>College &amp; University Choice</a:t>
            </a:r>
          </a:p>
        </p:txBody>
      </p:sp>
      <p:pic>
        <p:nvPicPr>
          <p:cNvPr id="4" name="Picture 3">
            <a:extLst>
              <a:ext uri="{FF2B5EF4-FFF2-40B4-BE49-F238E27FC236}">
                <a16:creationId xmlns:a16="http://schemas.microsoft.com/office/drawing/2014/main" xmlns="" id="{DCD35A00-8A43-453E-90E8-5E6205A55F03}"/>
              </a:ext>
            </a:extLst>
          </p:cNvPr>
          <p:cNvPicPr>
            <a:picLocks noChangeAspect="1"/>
          </p:cNvPicPr>
          <p:nvPr/>
        </p:nvPicPr>
        <p:blipFill>
          <a:blip r:embed="rId2"/>
          <a:stretch>
            <a:fillRect/>
          </a:stretch>
        </p:blipFill>
        <p:spPr>
          <a:xfrm>
            <a:off x="307256" y="935520"/>
            <a:ext cx="6242845" cy="4986960"/>
          </a:xfrm>
          <a:prstGeom prst="rect">
            <a:avLst/>
          </a:prstGeom>
        </p:spPr>
      </p:pic>
      <p:pic>
        <p:nvPicPr>
          <p:cNvPr id="6" name="Picture 5">
            <a:extLst>
              <a:ext uri="{FF2B5EF4-FFF2-40B4-BE49-F238E27FC236}">
                <a16:creationId xmlns:a16="http://schemas.microsoft.com/office/drawing/2014/main" xmlns="" id="{B6E2EA75-F66A-489D-8CF4-73DB56683485}"/>
              </a:ext>
            </a:extLst>
          </p:cNvPr>
          <p:cNvPicPr>
            <a:picLocks noChangeAspect="1"/>
          </p:cNvPicPr>
          <p:nvPr/>
        </p:nvPicPr>
        <p:blipFill>
          <a:blip r:embed="rId3"/>
          <a:stretch>
            <a:fillRect/>
          </a:stretch>
        </p:blipFill>
        <p:spPr>
          <a:xfrm>
            <a:off x="9714857" y="0"/>
            <a:ext cx="2258623" cy="6858000"/>
          </a:xfrm>
          <a:prstGeom prst="rect">
            <a:avLst/>
          </a:prstGeom>
        </p:spPr>
      </p:pic>
      <p:sp>
        <p:nvSpPr>
          <p:cNvPr id="7" name="TextBox 6">
            <a:extLst>
              <a:ext uri="{FF2B5EF4-FFF2-40B4-BE49-F238E27FC236}">
                <a16:creationId xmlns:a16="http://schemas.microsoft.com/office/drawing/2014/main" xmlns="" id="{E78DA3C0-1627-42E8-B78D-83A291BF5EB2}"/>
              </a:ext>
            </a:extLst>
          </p:cNvPr>
          <p:cNvSpPr txBox="1"/>
          <p:nvPr/>
        </p:nvSpPr>
        <p:spPr>
          <a:xfrm>
            <a:off x="7348756" y="385894"/>
            <a:ext cx="2105637" cy="369332"/>
          </a:xfrm>
          <a:prstGeom prst="rect">
            <a:avLst/>
          </a:prstGeom>
          <a:noFill/>
        </p:spPr>
        <p:txBody>
          <a:bodyPr wrap="square" rtlCol="0">
            <a:spAutoFit/>
          </a:bodyPr>
          <a:lstStyle/>
          <a:p>
            <a:r>
              <a:rPr lang="en-US" dirty="0">
                <a:solidFill>
                  <a:srgbClr val="4B658D"/>
                </a:solidFill>
              </a:rPr>
              <a:t>Tomkins table 2019</a:t>
            </a:r>
            <a:endParaRPr lang="en-GB" dirty="0">
              <a:solidFill>
                <a:srgbClr val="4B658D"/>
              </a:solidFill>
            </a:endParaRPr>
          </a:p>
        </p:txBody>
      </p:sp>
    </p:spTree>
    <p:extLst>
      <p:ext uri="{BB962C8B-B14F-4D97-AF65-F5344CB8AC3E}">
        <p14:creationId xmlns:p14="http://schemas.microsoft.com/office/powerpoint/2010/main" val="351180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3A1AE8-2EF8-433C-BCD9-63307D7B360A}"/>
              </a:ext>
            </a:extLst>
          </p:cNvPr>
          <p:cNvSpPr/>
          <p:nvPr/>
        </p:nvSpPr>
        <p:spPr>
          <a:xfrm>
            <a:off x="307256" y="302352"/>
            <a:ext cx="8443044" cy="707886"/>
          </a:xfrm>
          <a:prstGeom prst="rect">
            <a:avLst/>
          </a:prstGeom>
        </p:spPr>
        <p:txBody>
          <a:bodyPr wrap="square">
            <a:spAutoFit/>
          </a:bodyPr>
          <a:lstStyle/>
          <a:p>
            <a:r>
              <a:rPr lang="en-US" sz="4000" dirty="0">
                <a:solidFill>
                  <a:srgbClr val="4B658D"/>
                </a:solidFill>
              </a:rPr>
              <a:t>College &amp; University Choice</a:t>
            </a:r>
          </a:p>
        </p:txBody>
      </p:sp>
      <p:pic>
        <p:nvPicPr>
          <p:cNvPr id="9" name="Picture 8">
            <a:extLst>
              <a:ext uri="{FF2B5EF4-FFF2-40B4-BE49-F238E27FC236}">
                <a16:creationId xmlns:a16="http://schemas.microsoft.com/office/drawing/2014/main" xmlns="" id="{81689C3E-0C5D-47C6-907C-BBEF4DE9CDBE}"/>
              </a:ext>
            </a:extLst>
          </p:cNvPr>
          <p:cNvPicPr>
            <a:picLocks noChangeAspect="1"/>
          </p:cNvPicPr>
          <p:nvPr/>
        </p:nvPicPr>
        <p:blipFill>
          <a:blip r:embed="rId2"/>
          <a:stretch>
            <a:fillRect/>
          </a:stretch>
        </p:blipFill>
        <p:spPr>
          <a:xfrm>
            <a:off x="2075889" y="1027886"/>
            <a:ext cx="8040222" cy="5830114"/>
          </a:xfrm>
          <a:prstGeom prst="rect">
            <a:avLst/>
          </a:prstGeom>
        </p:spPr>
      </p:pic>
    </p:spTree>
    <p:extLst>
      <p:ext uri="{BB962C8B-B14F-4D97-AF65-F5344CB8AC3E}">
        <p14:creationId xmlns:p14="http://schemas.microsoft.com/office/powerpoint/2010/main" val="37542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16FA06B-F6ED-4FB5-8089-ABE4BE5EEFCC}"/>
              </a:ext>
            </a:extLst>
          </p:cNvPr>
          <p:cNvSpPr/>
          <p:nvPr/>
        </p:nvSpPr>
        <p:spPr>
          <a:xfrm>
            <a:off x="307256" y="302352"/>
            <a:ext cx="7287344" cy="707886"/>
          </a:xfrm>
          <a:prstGeom prst="rect">
            <a:avLst/>
          </a:prstGeom>
        </p:spPr>
        <p:txBody>
          <a:bodyPr wrap="square">
            <a:spAutoFit/>
          </a:bodyPr>
          <a:lstStyle/>
          <a:p>
            <a:r>
              <a:rPr lang="en-US" sz="4000" dirty="0">
                <a:solidFill>
                  <a:srgbClr val="4B658D"/>
                </a:solidFill>
              </a:rPr>
              <a:t>College &amp; University Choice</a:t>
            </a:r>
          </a:p>
        </p:txBody>
      </p:sp>
      <p:pic>
        <p:nvPicPr>
          <p:cNvPr id="5" name="Picture 4">
            <a:extLst>
              <a:ext uri="{FF2B5EF4-FFF2-40B4-BE49-F238E27FC236}">
                <a16:creationId xmlns:a16="http://schemas.microsoft.com/office/drawing/2014/main" xmlns="" id="{A3A8D50C-E31E-43E6-8847-5A981630AB02}"/>
              </a:ext>
            </a:extLst>
          </p:cNvPr>
          <p:cNvPicPr>
            <a:picLocks noChangeAspect="1"/>
          </p:cNvPicPr>
          <p:nvPr/>
        </p:nvPicPr>
        <p:blipFill>
          <a:blip r:embed="rId2"/>
          <a:stretch>
            <a:fillRect/>
          </a:stretch>
        </p:blipFill>
        <p:spPr>
          <a:xfrm>
            <a:off x="2009204" y="1010238"/>
            <a:ext cx="8173591" cy="5792008"/>
          </a:xfrm>
          <a:prstGeom prst="rect">
            <a:avLst/>
          </a:prstGeom>
        </p:spPr>
      </p:pic>
    </p:spTree>
    <p:extLst>
      <p:ext uri="{BB962C8B-B14F-4D97-AF65-F5344CB8AC3E}">
        <p14:creationId xmlns:p14="http://schemas.microsoft.com/office/powerpoint/2010/main" val="234512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A091F0-D0B3-4935-B70B-26307A1F854A}"/>
              </a:ext>
            </a:extLst>
          </p:cNvPr>
          <p:cNvSpPr/>
          <p:nvPr/>
        </p:nvSpPr>
        <p:spPr>
          <a:xfrm>
            <a:off x="381000" y="405608"/>
            <a:ext cx="4912107" cy="707886"/>
          </a:xfrm>
          <a:prstGeom prst="rect">
            <a:avLst/>
          </a:prstGeom>
        </p:spPr>
        <p:txBody>
          <a:bodyPr wrap="square">
            <a:spAutoFit/>
          </a:bodyPr>
          <a:lstStyle/>
          <a:p>
            <a:r>
              <a:rPr lang="en-US" sz="4000" dirty="0">
                <a:solidFill>
                  <a:srgbClr val="4B658D"/>
                </a:solidFill>
              </a:rPr>
              <a:t>The Four Big Factors</a:t>
            </a:r>
          </a:p>
        </p:txBody>
      </p:sp>
      <p:graphicFrame>
        <p:nvGraphicFramePr>
          <p:cNvPr id="3" name="Diagram 2">
            <a:extLst>
              <a:ext uri="{FF2B5EF4-FFF2-40B4-BE49-F238E27FC236}">
                <a16:creationId xmlns:a16="http://schemas.microsoft.com/office/drawing/2014/main" xmlns="" id="{F07FD968-C973-4D9A-8D0F-96D8760B5987}"/>
              </a:ext>
            </a:extLst>
          </p:cNvPr>
          <p:cNvGraphicFramePr/>
          <p:nvPr>
            <p:extLst>
              <p:ext uri="{D42A27DB-BD31-4B8C-83A1-F6EECF244321}">
                <p14:modId xmlns:p14="http://schemas.microsoft.com/office/powerpoint/2010/main" val="2719173805"/>
              </p:ext>
            </p:extLst>
          </p:nvPr>
        </p:nvGraphicFramePr>
        <p:xfrm>
          <a:off x="381000" y="1485900"/>
          <a:ext cx="6121400" cy="4457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peech Bubble: Rectangle with Corners Rounded 3">
            <a:extLst>
              <a:ext uri="{FF2B5EF4-FFF2-40B4-BE49-F238E27FC236}">
                <a16:creationId xmlns:a16="http://schemas.microsoft.com/office/drawing/2014/main" xmlns="" id="{7A1CE263-1F23-4E65-9EA7-CCC9E7E8F65E}"/>
              </a:ext>
            </a:extLst>
          </p:cNvPr>
          <p:cNvSpPr/>
          <p:nvPr/>
        </p:nvSpPr>
        <p:spPr>
          <a:xfrm>
            <a:off x="8115300" y="1981200"/>
            <a:ext cx="3429000" cy="2895600"/>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ea typeface="Calibri" panose="020F0502020204030204" pitchFamily="34" charset="0"/>
                <a:cs typeface="Times New Roman" panose="02020603050405020304" pitchFamily="18" charset="0"/>
              </a:rPr>
              <a:t>“If people knew how hard I worked to achieve my mastery, it wouldn’t seem so wonderful after all”</a:t>
            </a: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b="1" dirty="0">
                <a:latin typeface="Calibri" panose="020F0502020204030204" pitchFamily="34" charset="0"/>
                <a:ea typeface="Calibri" panose="020F0502020204030204" pitchFamily="34" charset="0"/>
                <a:cs typeface="Times New Roman" panose="02020603050405020304" pitchFamily="18" charset="0"/>
              </a:rPr>
              <a:t>Michelangelo</a:t>
            </a:r>
            <a:endParaRPr lang="en-GB" sz="2400" b="1" dirty="0"/>
          </a:p>
        </p:txBody>
      </p:sp>
    </p:spTree>
    <p:extLst>
      <p:ext uri="{BB962C8B-B14F-4D97-AF65-F5344CB8AC3E}">
        <p14:creationId xmlns:p14="http://schemas.microsoft.com/office/powerpoint/2010/main" val="395097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CB25767A-622C-45EB-B479-A803E34F174C}"/>
              </a:ext>
            </a:extLst>
          </p:cNvPr>
          <p:cNvGraphicFramePr/>
          <p:nvPr>
            <p:extLst>
              <p:ext uri="{D42A27DB-BD31-4B8C-83A1-F6EECF244321}">
                <p14:modId xmlns:p14="http://schemas.microsoft.com/office/powerpoint/2010/main" val="28158134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CB1A720B-B1EC-45F1-BDB9-100C3012C2FF}"/>
              </a:ext>
            </a:extLst>
          </p:cNvPr>
          <p:cNvSpPr txBox="1"/>
          <p:nvPr/>
        </p:nvSpPr>
        <p:spPr>
          <a:xfrm>
            <a:off x="838200" y="1267920"/>
            <a:ext cx="5489714" cy="369332"/>
          </a:xfrm>
          <a:prstGeom prst="rect">
            <a:avLst/>
          </a:prstGeom>
          <a:noFill/>
        </p:spPr>
        <p:txBody>
          <a:bodyPr wrap="square" rtlCol="0">
            <a:spAutoFit/>
          </a:bodyPr>
          <a:lstStyle/>
          <a:p>
            <a:pPr>
              <a:spcAft>
                <a:spcPts val="600"/>
              </a:spcAft>
            </a:pPr>
            <a:r>
              <a:rPr lang="en-GB" dirty="0">
                <a:solidFill>
                  <a:srgbClr val="4B658D"/>
                </a:solidFill>
              </a:rPr>
              <a:t>The programme of mock interviews</a:t>
            </a:r>
          </a:p>
        </p:txBody>
      </p:sp>
      <p:sp>
        <p:nvSpPr>
          <p:cNvPr id="4" name="Rectangle 3">
            <a:extLst>
              <a:ext uri="{FF2B5EF4-FFF2-40B4-BE49-F238E27FC236}">
                <a16:creationId xmlns:a16="http://schemas.microsoft.com/office/drawing/2014/main" xmlns="" id="{FF0290D9-E135-4B1F-A84F-C846AB04FC47}"/>
              </a:ext>
            </a:extLst>
          </p:cNvPr>
          <p:cNvSpPr/>
          <p:nvPr/>
        </p:nvSpPr>
        <p:spPr>
          <a:xfrm>
            <a:off x="838200" y="389544"/>
            <a:ext cx="3530600" cy="707886"/>
          </a:xfrm>
          <a:prstGeom prst="rect">
            <a:avLst/>
          </a:prstGeom>
        </p:spPr>
        <p:txBody>
          <a:bodyPr wrap="square">
            <a:spAutoFit/>
          </a:bodyPr>
          <a:lstStyle/>
          <a:p>
            <a:pPr>
              <a:spcAft>
                <a:spcPts val="600"/>
              </a:spcAft>
            </a:pPr>
            <a:r>
              <a:rPr lang="en-US" sz="4000" dirty="0">
                <a:solidFill>
                  <a:srgbClr val="4B658D"/>
                </a:solidFill>
              </a:rPr>
              <a:t>Interviews</a:t>
            </a:r>
          </a:p>
        </p:txBody>
      </p:sp>
    </p:spTree>
    <p:extLst>
      <p:ext uri="{BB962C8B-B14F-4D97-AF65-F5344CB8AC3E}">
        <p14:creationId xmlns:p14="http://schemas.microsoft.com/office/powerpoint/2010/main" val="55471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E03F934-352C-4EA6-B03F-41B9855BF7D7}"/>
              </a:ext>
            </a:extLst>
          </p:cNvPr>
          <p:cNvSpPr/>
          <p:nvPr/>
        </p:nvSpPr>
        <p:spPr>
          <a:xfrm>
            <a:off x="838200" y="389544"/>
            <a:ext cx="3708400" cy="707886"/>
          </a:xfrm>
          <a:prstGeom prst="rect">
            <a:avLst/>
          </a:prstGeom>
        </p:spPr>
        <p:txBody>
          <a:bodyPr wrap="square">
            <a:spAutoFit/>
          </a:bodyPr>
          <a:lstStyle/>
          <a:p>
            <a:pPr>
              <a:spcAft>
                <a:spcPts val="600"/>
              </a:spcAft>
            </a:pPr>
            <a:r>
              <a:rPr lang="en-US" sz="4000" dirty="0">
                <a:solidFill>
                  <a:srgbClr val="4B658D"/>
                </a:solidFill>
              </a:rPr>
              <a:t>Interviews</a:t>
            </a:r>
          </a:p>
        </p:txBody>
      </p:sp>
      <p:sp>
        <p:nvSpPr>
          <p:cNvPr id="4" name="Speech Bubble: Rectangle with Corners Rounded 3">
            <a:extLst>
              <a:ext uri="{FF2B5EF4-FFF2-40B4-BE49-F238E27FC236}">
                <a16:creationId xmlns:a16="http://schemas.microsoft.com/office/drawing/2014/main" xmlns="" id="{014B3833-BECF-4BD8-B5D9-95CC822B40F3}"/>
              </a:ext>
            </a:extLst>
          </p:cNvPr>
          <p:cNvSpPr/>
          <p:nvPr/>
        </p:nvSpPr>
        <p:spPr>
          <a:xfrm>
            <a:off x="482600" y="1327150"/>
            <a:ext cx="5854700" cy="4584700"/>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Libre Baskerville"/>
              </a:rPr>
              <a:t>At interview, the strongest applicants ... showed that they could organise their thinking well, arguing logically, responding positively to challenge, and were able to rethink or refine their initial thoughts on a question when presented with new information, or a different way of approaching it. They were also able to back up their responses with appropriate evidence, drawn from academic sources as well as personal experience... Most importantly, they didn’t give up when presented with something not immediately familiar, but persevered, using their existing knowledge and understanding, to approach an answer.</a:t>
            </a:r>
          </a:p>
          <a:p>
            <a:r>
              <a:rPr lang="en-GB" dirty="0">
                <a:solidFill>
                  <a:schemeClr val="bg1"/>
                </a:solidFill>
                <a:latin typeface="Libre Baskerville"/>
              </a:rPr>
              <a:t>      </a:t>
            </a:r>
          </a:p>
          <a:p>
            <a:pPr algn="ctr"/>
            <a:r>
              <a:rPr lang="en-GB" b="1" dirty="0">
                <a:solidFill>
                  <a:schemeClr val="bg1"/>
                </a:solidFill>
                <a:latin typeface="Libre Baskerville"/>
              </a:rPr>
              <a:t>Dr Sam Lucy, Director of Admissions for the Cambridge Colleges</a:t>
            </a:r>
            <a:endParaRPr lang="en-GB" b="1" dirty="0">
              <a:solidFill>
                <a:schemeClr val="bg1"/>
              </a:solidFill>
            </a:endParaRPr>
          </a:p>
        </p:txBody>
      </p:sp>
      <p:sp>
        <p:nvSpPr>
          <p:cNvPr id="5" name="Speech Bubble: Rectangle with Corners Rounded 4">
            <a:extLst>
              <a:ext uri="{FF2B5EF4-FFF2-40B4-BE49-F238E27FC236}">
                <a16:creationId xmlns:a16="http://schemas.microsoft.com/office/drawing/2014/main" xmlns="" id="{8734EFB7-16AD-4451-9FA3-4A1757A9FD7B}"/>
              </a:ext>
            </a:extLst>
          </p:cNvPr>
          <p:cNvSpPr/>
          <p:nvPr/>
        </p:nvSpPr>
        <p:spPr>
          <a:xfrm>
            <a:off x="6934200" y="2952750"/>
            <a:ext cx="4775200" cy="3359150"/>
          </a:xfrm>
          <a:prstGeom prst="wedgeRoundRectCallout">
            <a:avLst/>
          </a:prstGeom>
          <a:solidFill>
            <a:srgbClr val="4B6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600" dirty="0">
                <a:solidFill>
                  <a:schemeClr val="bg1"/>
                </a:solidFill>
                <a:latin typeface="Libre Baskerville"/>
                <a:ea typeface="Calibri" panose="020F0502020204030204" pitchFamily="34" charset="0"/>
              </a:rPr>
              <a:t>Tutors are looking for the best-qualified candidates; people whom they will enjoy teaching and who will make a contribution to their academic department. It’s worth reminding yourself what qualities they are looking for in a student.</a:t>
            </a:r>
            <a:endParaRPr lang="en-GB" sz="1600" dirty="0">
              <a:solidFill>
                <a:schemeClr val="bg1"/>
              </a:solidFill>
              <a:latin typeface="Calibri" panose="020F0502020204030204" pitchFamily="34" charset="0"/>
              <a:ea typeface="Calibri" panose="020F0502020204030204" pitchFamily="34" charset="0"/>
            </a:endParaRPr>
          </a:p>
          <a:p>
            <a:pPr algn="ctr">
              <a:lnSpc>
                <a:spcPct val="107000"/>
              </a:lnSpc>
              <a:spcAft>
                <a:spcPts val="800"/>
              </a:spcAft>
            </a:pPr>
            <a:r>
              <a:rPr lang="en-GB" sz="1600" i="1" dirty="0">
                <a:solidFill>
                  <a:schemeClr val="bg1"/>
                </a:solidFill>
                <a:latin typeface="Libre Baskerville"/>
                <a:ea typeface="Calibri" panose="020F0502020204030204" pitchFamily="34" charset="0"/>
                <a:cs typeface="Times New Roman" panose="02020603050405020304" pitchFamily="18" charset="0"/>
              </a:rPr>
              <a:t> </a:t>
            </a:r>
            <a:br>
              <a:rPr lang="en-GB" sz="1600" i="1" dirty="0">
                <a:solidFill>
                  <a:schemeClr val="bg1"/>
                </a:solidFill>
                <a:latin typeface="Libre Baskerville"/>
                <a:ea typeface="Calibri" panose="020F0502020204030204" pitchFamily="34" charset="0"/>
                <a:cs typeface="Times New Roman" panose="02020603050405020304" pitchFamily="18" charset="0"/>
              </a:rPr>
            </a:br>
            <a:r>
              <a:rPr lang="en-GB" sz="1600" i="1" dirty="0">
                <a:solidFill>
                  <a:schemeClr val="bg1"/>
                </a:solidFill>
                <a:latin typeface="Libre Baskerville"/>
                <a:ea typeface="Calibri" panose="020F0502020204030204" pitchFamily="34" charset="0"/>
                <a:cs typeface="Times New Roman" panose="02020603050405020304" pitchFamily="18" charset="0"/>
              </a:rPr>
              <a:t/>
            </a:r>
            <a:br>
              <a:rPr lang="en-GB" sz="1600" i="1" dirty="0">
                <a:solidFill>
                  <a:schemeClr val="bg1"/>
                </a:solidFill>
                <a:latin typeface="Libre Baskerville"/>
                <a:ea typeface="Calibri" panose="020F0502020204030204" pitchFamily="34" charset="0"/>
                <a:cs typeface="Times New Roman" panose="02020603050405020304" pitchFamily="18" charset="0"/>
              </a:rPr>
            </a:br>
            <a:endPar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b="1" dirty="0">
                <a:solidFill>
                  <a:schemeClr val="bg1"/>
                </a:solidFill>
                <a:latin typeface="Libre Baskerville"/>
                <a:ea typeface="Calibri" panose="020F0502020204030204" pitchFamily="34" charset="0"/>
              </a:rPr>
              <a:t>Dr Sean Buckley, Oxford graduate and author of Getting Into Oxford and Cambridge (2017 Entry)</a:t>
            </a:r>
            <a:endParaRPr lang="en-GB" sz="1600" b="1"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2352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CAF2E0-90CD-409C-93F8-69AF0DD8EEB5}"/>
              </a:ext>
            </a:extLst>
          </p:cNvPr>
          <p:cNvSpPr/>
          <p:nvPr/>
        </p:nvSpPr>
        <p:spPr>
          <a:xfrm>
            <a:off x="559347" y="1225689"/>
            <a:ext cx="9042400" cy="5632311"/>
          </a:xfrm>
          <a:prstGeom prst="rect">
            <a:avLst/>
          </a:prstGeom>
        </p:spPr>
        <p:txBody>
          <a:bodyPr wrap="square">
            <a:spAutoFit/>
          </a:bodyPr>
          <a:lstStyle/>
          <a:p>
            <a:pPr marL="342900" indent="-342900">
              <a:buFont typeface="+mj-lt"/>
              <a:buAutoNum type="arabicPeriod"/>
            </a:pPr>
            <a:r>
              <a:rPr lang="en-GB" dirty="0">
                <a:solidFill>
                  <a:srgbClr val="4B658D"/>
                </a:solidFill>
              </a:rPr>
              <a:t>Does a girl scout have a political agenda? (Law, Oxford)</a:t>
            </a:r>
          </a:p>
          <a:p>
            <a:pPr marL="342900" indent="-342900">
              <a:buFont typeface="+mj-lt"/>
              <a:buAutoNum type="arabicPeriod"/>
            </a:pPr>
            <a:endParaRPr lang="en-GB" dirty="0">
              <a:solidFill>
                <a:srgbClr val="4B658D"/>
              </a:solidFill>
            </a:endParaRPr>
          </a:p>
          <a:p>
            <a:pPr marL="342900" indent="-342900">
              <a:buFont typeface="+mj-lt"/>
              <a:buAutoNum type="arabicPeriod"/>
            </a:pPr>
            <a:r>
              <a:rPr lang="en-GB" dirty="0">
                <a:solidFill>
                  <a:srgbClr val="4B658D"/>
                </a:solidFill>
              </a:rPr>
              <a:t>Are there too many people in the world? Human Sciences at Oxford</a:t>
            </a:r>
          </a:p>
          <a:p>
            <a:pPr marL="342900" indent="-342900">
              <a:buFont typeface="+mj-lt"/>
              <a:buAutoNum type="arabicPeriod"/>
            </a:pPr>
            <a:endParaRPr lang="en-GB" dirty="0">
              <a:solidFill>
                <a:srgbClr val="4B658D"/>
              </a:solidFill>
            </a:endParaRPr>
          </a:p>
          <a:p>
            <a:pPr marL="342900" indent="-342900">
              <a:buFont typeface="+mj-lt"/>
              <a:buAutoNum type="arabicPeriod"/>
            </a:pPr>
            <a:r>
              <a:rPr lang="en-GB" dirty="0">
                <a:solidFill>
                  <a:srgbClr val="4B658D"/>
                </a:solidFill>
              </a:rPr>
              <a:t>I am an oil baron in the desert and I need to deliver oil to four different towns which happen to lie on a straight line. In order to deliver the correct amounts to each town, I must visit each town in turn, returning to my warehouse in between each visit. Where should I position my warehouse in order to drive the shortest distance possible? Roads are no problem since I have a friend who is a sheikh and will build me as many roads as I like for free. Mathematics at Oxford</a:t>
            </a:r>
          </a:p>
          <a:p>
            <a:pPr marL="342900" indent="-342900">
              <a:buFont typeface="+mj-lt"/>
              <a:buAutoNum type="arabicPeriod"/>
            </a:pPr>
            <a:endParaRPr lang="en-GB" dirty="0">
              <a:solidFill>
                <a:srgbClr val="4B658D"/>
              </a:solidFill>
            </a:endParaRPr>
          </a:p>
          <a:p>
            <a:pPr marL="342900" indent="-342900">
              <a:buFont typeface="+mj-lt"/>
              <a:buAutoNum type="arabicPeriod"/>
            </a:pPr>
            <a:r>
              <a:rPr lang="en-GB" dirty="0">
                <a:solidFill>
                  <a:srgbClr val="4B658D"/>
                </a:solidFill>
              </a:rPr>
              <a:t>What was the most beautiful proof in A-Level Mathematics? Mathematics at Oxford</a:t>
            </a:r>
          </a:p>
          <a:p>
            <a:pPr marL="342900" indent="-342900">
              <a:buFont typeface="+mj-lt"/>
              <a:buAutoNum type="arabicPeriod"/>
            </a:pPr>
            <a:endParaRPr lang="en-GB" dirty="0">
              <a:solidFill>
                <a:srgbClr val="4B658D"/>
              </a:solidFill>
            </a:endParaRPr>
          </a:p>
          <a:p>
            <a:pPr marL="342900" indent="-342900">
              <a:buFont typeface="+mj-lt"/>
              <a:buAutoNum type="arabicPeriod"/>
            </a:pPr>
            <a:r>
              <a:rPr lang="en-GB" dirty="0">
                <a:solidFill>
                  <a:srgbClr val="4B658D"/>
                </a:solidFill>
              </a:rPr>
              <a:t>Are humans still evolving? Biological Sciences at Oxford</a:t>
            </a:r>
          </a:p>
          <a:p>
            <a:pPr marL="342900" indent="-342900">
              <a:buFont typeface="+mj-lt"/>
              <a:buAutoNum type="arabicPeriod"/>
            </a:pPr>
            <a:endParaRPr lang="en-GB" dirty="0">
              <a:solidFill>
                <a:srgbClr val="4B658D"/>
              </a:solidFill>
            </a:endParaRPr>
          </a:p>
          <a:p>
            <a:pPr marL="342900" indent="-342900">
              <a:buFont typeface="+mj-lt"/>
              <a:buAutoNum type="arabicPeriod"/>
            </a:pPr>
            <a:r>
              <a:rPr lang="en-GB" dirty="0">
                <a:solidFill>
                  <a:srgbClr val="4B658D"/>
                </a:solidFill>
              </a:rPr>
              <a:t>Make Poverty History is a commendable thought; is it a practical one? Land Economy at Cambridge</a:t>
            </a:r>
          </a:p>
          <a:p>
            <a:pPr marL="342900" indent="-342900">
              <a:buFont typeface="+mj-lt"/>
              <a:buAutoNum type="arabicPeriod"/>
            </a:pPr>
            <a:endParaRPr lang="en-GB" dirty="0">
              <a:solidFill>
                <a:srgbClr val="4B658D"/>
              </a:solidFill>
            </a:endParaRPr>
          </a:p>
          <a:p>
            <a:pPr marL="342900" indent="-342900">
              <a:buFont typeface="+mj-lt"/>
              <a:buAutoNum type="arabicPeriod"/>
            </a:pPr>
            <a:r>
              <a:rPr lang="en-GB" dirty="0">
                <a:solidFill>
                  <a:srgbClr val="4B658D"/>
                </a:solidFill>
              </a:rPr>
              <a:t>What is the difference between buying and selling of slaves and the buying and selling of sports stars? Economics and Management at Oxford</a:t>
            </a:r>
          </a:p>
        </p:txBody>
      </p:sp>
      <p:sp>
        <p:nvSpPr>
          <p:cNvPr id="3" name="Rectangle 2">
            <a:extLst>
              <a:ext uri="{FF2B5EF4-FFF2-40B4-BE49-F238E27FC236}">
                <a16:creationId xmlns:a16="http://schemas.microsoft.com/office/drawing/2014/main" xmlns="" id="{41799B59-97F7-479D-B157-3E12351733BD}"/>
              </a:ext>
            </a:extLst>
          </p:cNvPr>
          <p:cNvSpPr/>
          <p:nvPr/>
        </p:nvSpPr>
        <p:spPr>
          <a:xfrm>
            <a:off x="504122" y="234434"/>
            <a:ext cx="7534978" cy="707886"/>
          </a:xfrm>
          <a:prstGeom prst="rect">
            <a:avLst/>
          </a:prstGeom>
        </p:spPr>
        <p:txBody>
          <a:bodyPr wrap="square">
            <a:spAutoFit/>
          </a:bodyPr>
          <a:lstStyle/>
          <a:p>
            <a:pPr>
              <a:spcAft>
                <a:spcPts val="600"/>
              </a:spcAft>
            </a:pPr>
            <a:r>
              <a:rPr lang="en-US" sz="4000" dirty="0">
                <a:solidFill>
                  <a:srgbClr val="4B658D"/>
                </a:solidFill>
              </a:rPr>
              <a:t>Interview Question Examples</a:t>
            </a:r>
          </a:p>
        </p:txBody>
      </p:sp>
    </p:spTree>
    <p:extLst>
      <p:ext uri="{BB962C8B-B14F-4D97-AF65-F5344CB8AC3E}">
        <p14:creationId xmlns:p14="http://schemas.microsoft.com/office/powerpoint/2010/main" val="387862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xmlns="" id="{D2633DCB-EB88-4691-AA20-5493C1B7D384}"/>
              </a:ext>
            </a:extLst>
          </p:cNvPr>
          <p:cNvPicPr>
            <a:picLocks noChangeAspect="1"/>
          </p:cNvPicPr>
          <p:nvPr/>
        </p:nvPicPr>
        <p:blipFill rotWithShape="1">
          <a:blip r:embed="rId2">
            <a:extLst>
              <a:ext uri="{28A0092B-C50C-407E-A947-70E740481C1C}">
                <a14:useLocalDpi xmlns:a14="http://schemas.microsoft.com/office/drawing/2010/main" val="0"/>
              </a:ext>
            </a:extLst>
          </a:blip>
          <a:srcRect t="7220" r="-1" b="-1"/>
          <a:stretch/>
        </p:blipFill>
        <p:spPr>
          <a:xfrm rot="21600000">
            <a:off x="1469549" y="939399"/>
            <a:ext cx="9252902" cy="4979201"/>
          </a:xfrm>
          <a:prstGeom prst="rect">
            <a:avLst/>
          </a:prstGeom>
        </p:spPr>
      </p:pic>
    </p:spTree>
    <p:extLst>
      <p:ext uri="{BB962C8B-B14F-4D97-AF65-F5344CB8AC3E}">
        <p14:creationId xmlns:p14="http://schemas.microsoft.com/office/powerpoint/2010/main" val="145998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E48BEB90-EA72-44A2-A1A2-8999DA9F2F6A}"/>
              </a:ext>
            </a:extLst>
          </p:cNvPr>
          <p:cNvPicPr>
            <a:picLocks noChangeAspect="1"/>
          </p:cNvPicPr>
          <p:nvPr/>
        </p:nvPicPr>
        <p:blipFill rotWithShape="1">
          <a:blip r:embed="rId2">
            <a:extLst>
              <a:ext uri="{28A0092B-C50C-407E-A947-70E740481C1C}">
                <a14:useLocalDpi xmlns:a14="http://schemas.microsoft.com/office/drawing/2010/main" val="0"/>
              </a:ext>
            </a:extLst>
          </a:blip>
          <a:srcRect r="-1" b="4333"/>
          <a:stretch/>
        </p:blipFill>
        <p:spPr>
          <a:xfrm>
            <a:off x="1222074" y="913217"/>
            <a:ext cx="9747852" cy="5245545"/>
          </a:xfrm>
          <a:prstGeom prst="rect">
            <a:avLst/>
          </a:prstGeom>
        </p:spPr>
      </p:pic>
    </p:spTree>
    <p:extLst>
      <p:ext uri="{BB962C8B-B14F-4D97-AF65-F5344CB8AC3E}">
        <p14:creationId xmlns:p14="http://schemas.microsoft.com/office/powerpoint/2010/main" val="290998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B0C50E4B-DCB1-43B4-B5BD-AEC67264D038}"/>
              </a:ext>
            </a:extLst>
          </p:cNvPr>
          <p:cNvPicPr>
            <a:picLocks noChangeAspect="1"/>
          </p:cNvPicPr>
          <p:nvPr/>
        </p:nvPicPr>
        <p:blipFill rotWithShape="1">
          <a:blip r:embed="rId2">
            <a:extLst>
              <a:ext uri="{28A0092B-C50C-407E-A947-70E740481C1C}">
                <a14:useLocalDpi xmlns:a14="http://schemas.microsoft.com/office/drawing/2010/main" val="0"/>
              </a:ext>
            </a:extLst>
          </a:blip>
          <a:srcRect t="3907" r="-1" b="-1"/>
          <a:stretch/>
        </p:blipFill>
        <p:spPr>
          <a:xfrm>
            <a:off x="872454" y="740770"/>
            <a:ext cx="9991133" cy="5376460"/>
          </a:xfrm>
          <a:prstGeom prst="rect">
            <a:avLst/>
          </a:prstGeom>
        </p:spPr>
      </p:pic>
    </p:spTree>
    <p:extLst>
      <p:ext uri="{BB962C8B-B14F-4D97-AF65-F5344CB8AC3E}">
        <p14:creationId xmlns:p14="http://schemas.microsoft.com/office/powerpoint/2010/main" val="137814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ell phone&#10;&#10;Description automatically generated">
            <a:extLst>
              <a:ext uri="{FF2B5EF4-FFF2-40B4-BE49-F238E27FC236}">
                <a16:creationId xmlns:a16="http://schemas.microsoft.com/office/drawing/2014/main" xmlns="" id="{EDC9EE6C-82A8-4F0E-9193-8055C95CE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642" y="814733"/>
            <a:ext cx="5294716" cy="5228532"/>
          </a:xfrm>
          <a:prstGeom prst="rect">
            <a:avLst/>
          </a:prstGeom>
        </p:spPr>
      </p:pic>
      <p:cxnSp>
        <p:nvCxnSpPr>
          <p:cNvPr id="19" name="Straight Connector 18">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18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B658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6F8E46C-0A2B-414A-BC1E-FCB50701F265}"/>
              </a:ext>
            </a:extLst>
          </p:cNvPr>
          <p:cNvSpPr>
            <a:spLocks noGrp="1"/>
          </p:cNvSpPr>
          <p:nvPr>
            <p:ph type="subTitle" idx="1"/>
          </p:nvPr>
        </p:nvSpPr>
        <p:spPr>
          <a:xfrm>
            <a:off x="1524000" y="5202238"/>
            <a:ext cx="9144000" cy="1655762"/>
          </a:xfrm>
        </p:spPr>
        <p:txBody>
          <a:bodyPr>
            <a:normAutofit lnSpcReduction="10000"/>
          </a:bodyPr>
          <a:lstStyle/>
          <a:p>
            <a:pPr>
              <a:lnSpc>
                <a:spcPct val="107000"/>
              </a:lnSpc>
              <a:spcAft>
                <a:spcPts val="800"/>
              </a:spcAft>
            </a:pP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Extension &amp; Enrichment Programme</a:t>
            </a:r>
            <a:endPar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Oxbridge, G5, &amp; Medicine Applications</a:t>
            </a:r>
          </a:p>
          <a:p>
            <a:endParaRPr lang="en-GB" dirty="0"/>
          </a:p>
        </p:txBody>
      </p:sp>
      <p:pic>
        <p:nvPicPr>
          <p:cNvPr id="5" name="Picture 4" descr="A close up of a logo&#10;&#10;Description automatically generated">
            <a:extLst>
              <a:ext uri="{FF2B5EF4-FFF2-40B4-BE49-F238E27FC236}">
                <a16:creationId xmlns:a16="http://schemas.microsoft.com/office/drawing/2014/main" xmlns="" id="{6A980D2A-7B7D-45C4-B3F4-1065FA144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187" y="457200"/>
            <a:ext cx="5068337" cy="3816000"/>
          </a:xfrm>
          <a:prstGeom prst="rect">
            <a:avLst/>
          </a:prstGeom>
        </p:spPr>
      </p:pic>
    </p:spTree>
    <p:extLst>
      <p:ext uri="{BB962C8B-B14F-4D97-AF65-F5344CB8AC3E}">
        <p14:creationId xmlns:p14="http://schemas.microsoft.com/office/powerpoint/2010/main" val="166493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23739-85DD-4817-8DF1-1D6737BB2193}"/>
              </a:ext>
            </a:extLst>
          </p:cNvPr>
          <p:cNvSpPr>
            <a:spLocks noGrp="1"/>
          </p:cNvSpPr>
          <p:nvPr>
            <p:ph type="title"/>
          </p:nvPr>
        </p:nvSpPr>
        <p:spPr>
          <a:xfrm>
            <a:off x="914400" y="288023"/>
            <a:ext cx="10515600" cy="1325563"/>
          </a:xfrm>
        </p:spPr>
        <p:txBody>
          <a:bodyPr>
            <a:normAutofit/>
          </a:bodyPr>
          <a:lstStyle/>
          <a:p>
            <a:r>
              <a:rPr lang="en-US" sz="4000" dirty="0">
                <a:solidFill>
                  <a:srgbClr val="4B658D"/>
                </a:solidFill>
                <a:latin typeface="+mn-lt"/>
              </a:rPr>
              <a:t>What are Oxford &amp; Cambridge looking for?</a:t>
            </a:r>
            <a:endParaRPr lang="en-GB" sz="4000" dirty="0">
              <a:solidFill>
                <a:srgbClr val="4B658D"/>
              </a:solidFill>
              <a:latin typeface="+mn-lt"/>
            </a:endParaRPr>
          </a:p>
        </p:txBody>
      </p:sp>
      <p:sp>
        <p:nvSpPr>
          <p:cNvPr id="10" name="Content Placeholder 2">
            <a:extLst>
              <a:ext uri="{FF2B5EF4-FFF2-40B4-BE49-F238E27FC236}">
                <a16:creationId xmlns:a16="http://schemas.microsoft.com/office/drawing/2014/main" xmlns="" id="{3BC1033B-8D4E-407F-8A68-80791354D228}"/>
              </a:ext>
            </a:extLst>
          </p:cNvPr>
          <p:cNvSpPr txBox="1">
            <a:spLocks/>
          </p:cNvSpPr>
          <p:nvPr/>
        </p:nvSpPr>
        <p:spPr>
          <a:xfrm>
            <a:off x="914400" y="2069995"/>
            <a:ext cx="5181600" cy="300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solidFill>
                  <a:srgbClr val="4B658D"/>
                </a:solidFill>
              </a:rPr>
              <a:t>“I think the common denominator that I find at Oxford is the ability to think deeply... It's the ability to look at anything - whether it's a newspaper article, a piece of research or an object - and instinctively start considering the theory behind it, the potential impacts on a wider level, your own position and thoughts about it, what other people might think... It's the ability to absolutely refuse to take things at face value.”</a:t>
            </a:r>
          </a:p>
          <a:p>
            <a:pPr marL="0" indent="0" algn="ctr">
              <a:buFont typeface="Arial" panose="020B0604020202020204" pitchFamily="34" charset="0"/>
              <a:buNone/>
            </a:pPr>
            <a:r>
              <a:rPr lang="en-GB" sz="2000" b="1" dirty="0">
                <a:solidFill>
                  <a:srgbClr val="4B658D"/>
                </a:solidFill>
              </a:rPr>
              <a:t>Head of Admissions, Oxford University</a:t>
            </a:r>
            <a:endParaRPr lang="en-US" sz="2000" b="1" dirty="0">
              <a:solidFill>
                <a:srgbClr val="4B658D"/>
              </a:solidFill>
            </a:endParaRPr>
          </a:p>
          <a:p>
            <a:pPr marL="0" indent="0">
              <a:buFont typeface="Arial" panose="020B0604020202020204" pitchFamily="34" charset="0"/>
              <a:buNone/>
            </a:pPr>
            <a:endParaRPr lang="en-GB" sz="1800" i="1" dirty="0">
              <a:solidFill>
                <a:srgbClr val="222222"/>
              </a:solidFill>
            </a:endParaRPr>
          </a:p>
          <a:p>
            <a:pPr marL="0" indent="0">
              <a:buFont typeface="Arial" panose="020B0604020202020204" pitchFamily="34" charset="0"/>
              <a:buNone/>
            </a:pPr>
            <a:endParaRPr lang="en-GB" i="1" dirty="0">
              <a:solidFill>
                <a:srgbClr val="222222"/>
              </a:solidFill>
            </a:endParaRPr>
          </a:p>
          <a:p>
            <a:pPr marL="0" indent="0">
              <a:buNone/>
            </a:pPr>
            <a:endParaRPr lang="en-GB" dirty="0"/>
          </a:p>
        </p:txBody>
      </p:sp>
      <p:graphicFrame>
        <p:nvGraphicFramePr>
          <p:cNvPr id="8" name="Diagram 7">
            <a:extLst>
              <a:ext uri="{FF2B5EF4-FFF2-40B4-BE49-F238E27FC236}">
                <a16:creationId xmlns:a16="http://schemas.microsoft.com/office/drawing/2014/main" xmlns="" id="{512038CD-F4E8-4F84-99E3-360032D39FF8}"/>
              </a:ext>
            </a:extLst>
          </p:cNvPr>
          <p:cNvGraphicFramePr/>
          <p:nvPr>
            <p:extLst>
              <p:ext uri="{D42A27DB-BD31-4B8C-83A1-F6EECF244321}">
                <p14:modId xmlns:p14="http://schemas.microsoft.com/office/powerpoint/2010/main" val="3730019718"/>
              </p:ext>
            </p:extLst>
          </p:nvPr>
        </p:nvGraphicFramePr>
        <p:xfrm>
          <a:off x="6854272" y="2069995"/>
          <a:ext cx="4063999" cy="3003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79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EF141-EDA1-40E0-A91E-4677A49AE34C}"/>
              </a:ext>
            </a:extLst>
          </p:cNvPr>
          <p:cNvSpPr>
            <a:spLocks noGrp="1"/>
          </p:cNvSpPr>
          <p:nvPr>
            <p:ph type="title"/>
          </p:nvPr>
        </p:nvSpPr>
        <p:spPr>
          <a:xfrm>
            <a:off x="838200" y="297809"/>
            <a:ext cx="10769600" cy="750815"/>
          </a:xfrm>
        </p:spPr>
        <p:txBody>
          <a:bodyPr anchor="t">
            <a:noAutofit/>
          </a:bodyPr>
          <a:lstStyle/>
          <a:p>
            <a:r>
              <a:rPr lang="en-US" sz="4000" dirty="0">
                <a:solidFill>
                  <a:srgbClr val="4B658D"/>
                </a:solidFill>
                <a:latin typeface="+mn-lt"/>
              </a:rPr>
              <a:t>Is Oxford or Cambridge the right university for me?</a:t>
            </a:r>
            <a:r>
              <a:rPr lang="en-US" sz="3200" dirty="0">
                <a:solidFill>
                  <a:srgbClr val="4B658D"/>
                </a:solidFill>
              </a:rPr>
              <a:t/>
            </a:r>
            <a:br>
              <a:rPr lang="en-US" sz="3200" dirty="0">
                <a:solidFill>
                  <a:srgbClr val="4B658D"/>
                </a:solidFill>
              </a:rPr>
            </a:br>
            <a:endParaRPr lang="en-GB" sz="3200" dirty="0">
              <a:solidFill>
                <a:srgbClr val="4B658D"/>
              </a:solidFill>
            </a:endParaRPr>
          </a:p>
        </p:txBody>
      </p:sp>
      <p:sp>
        <p:nvSpPr>
          <p:cNvPr id="3" name="Content Placeholder 2">
            <a:extLst>
              <a:ext uri="{FF2B5EF4-FFF2-40B4-BE49-F238E27FC236}">
                <a16:creationId xmlns:a16="http://schemas.microsoft.com/office/drawing/2014/main" xmlns="" id="{CF5D5D29-F759-4ACE-AA69-112BAA10F499}"/>
              </a:ext>
            </a:extLst>
          </p:cNvPr>
          <p:cNvSpPr>
            <a:spLocks noGrp="1"/>
          </p:cNvSpPr>
          <p:nvPr>
            <p:ph sz="half" idx="1"/>
          </p:nvPr>
        </p:nvSpPr>
        <p:spPr>
          <a:xfrm>
            <a:off x="838199" y="1325461"/>
            <a:ext cx="10243657" cy="5234730"/>
          </a:xfrm>
        </p:spPr>
        <p:txBody>
          <a:bodyPr>
            <a:normAutofit fontScale="77500" lnSpcReduction="20000"/>
          </a:bodyPr>
          <a:lstStyle/>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Cambridge &amp; Oxford will only accept students with top academic results </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Only 20% of applicants successfully obtain a place at Oxbridge</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90% of successful applicants to Oxford achieve a minimum of A*AA at A-Level</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40% of successful applicants to Oxford achieve A*A*A* or better at A-Level</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97% of successful applicants to Cambridge achieve a minimum of A*AA at A-Level</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60% of successful applicants to Cambridge achieve A*A*A* or better at A-Level </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Students applying to Oxbridge will usually need to sit additional tests, submit written work, and attend an interview </a:t>
            </a:r>
            <a:endParaRPr lang="en-GB" sz="2500" dirty="0">
              <a:solidFill>
                <a:srgbClr val="4B658D"/>
              </a:solidFill>
              <a:latin typeface="Calibri" panose="020F0502020204030204" pitchFamily="34" charset="0"/>
              <a:ea typeface="Calibri" panose="020F0502020204030204" pitchFamily="34" charset="0"/>
            </a:endParaRPr>
          </a:p>
          <a:p>
            <a:pPr lvl="0">
              <a:lnSpc>
                <a:spcPct val="170000"/>
              </a:lnSpc>
              <a:spcAft>
                <a:spcPts val="0"/>
              </a:spcAft>
              <a:buFont typeface="Wingdings" panose="05000000000000000000" pitchFamily="2" charset="2"/>
              <a:buChar char="ü"/>
            </a:pPr>
            <a:r>
              <a:rPr lang="en-GB" sz="2500" dirty="0">
                <a:solidFill>
                  <a:srgbClr val="4B658D"/>
                </a:solidFill>
                <a:latin typeface="Calibri" panose="020F0502020204030204" pitchFamily="34" charset="0"/>
                <a:ea typeface="Calibri" panose="020F0502020204030204" pitchFamily="34" charset="0"/>
                <a:cs typeface="Times New Roman" panose="02020603050405020304" pitchFamily="18" charset="0"/>
              </a:rPr>
              <a:t>Studying at Oxford &amp; Cambridge can be an intense, stressful and pressurised experience.</a:t>
            </a:r>
            <a:endParaRPr lang="en-GB" sz="2500" dirty="0">
              <a:solidFill>
                <a:srgbClr val="4B658D"/>
              </a:solidFill>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89073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d11db4c7-6eac-4cf3-999c-a0f7d9d7aee2">
      <UserInfo>
        <DisplayName/>
        <AccountId xsi:nil="true"/>
        <AccountType/>
      </UserInfo>
    </Owner>
    <Student_Groups xmlns="d11db4c7-6eac-4cf3-999c-a0f7d9d7aee2">
      <UserInfo>
        <DisplayName/>
        <AccountId xsi:nil="true"/>
        <AccountType/>
      </UserInfo>
    </Student_Groups>
    <Distribution_Groups xmlns="d11db4c7-6eac-4cf3-999c-a0f7d9d7aee2" xsi:nil="true"/>
    <Is_Collaboration_Space_Locked xmlns="d11db4c7-6eac-4cf3-999c-a0f7d9d7aee2" xsi:nil="true"/>
    <Invited_Teachers xmlns="d11db4c7-6eac-4cf3-999c-a0f7d9d7aee2" xsi:nil="true"/>
    <Has_Teacher_Only_SectionGroup xmlns="d11db4c7-6eac-4cf3-999c-a0f7d9d7aee2" xsi:nil="true"/>
    <CultureName xmlns="d11db4c7-6eac-4cf3-999c-a0f7d9d7aee2" xsi:nil="true"/>
    <Self_Registration_Enabled xmlns="d11db4c7-6eac-4cf3-999c-a0f7d9d7aee2" xsi:nil="true"/>
    <TeamsChannelId xmlns="d11db4c7-6eac-4cf3-999c-a0f7d9d7aee2" xsi:nil="true"/>
    <Invited_Students xmlns="d11db4c7-6eac-4cf3-999c-a0f7d9d7aee2" xsi:nil="true"/>
    <Teachers xmlns="d11db4c7-6eac-4cf3-999c-a0f7d9d7aee2">
      <UserInfo>
        <DisplayName/>
        <AccountId xsi:nil="true"/>
        <AccountType/>
      </UserInfo>
    </Teachers>
    <Math_Settings xmlns="d11db4c7-6eac-4cf3-999c-a0f7d9d7aee2" xsi:nil="true"/>
    <LMS_Mappings xmlns="d11db4c7-6eac-4cf3-999c-a0f7d9d7aee2" xsi:nil="true"/>
    <IsNotebookLocked xmlns="d11db4c7-6eac-4cf3-999c-a0f7d9d7aee2" xsi:nil="true"/>
    <NotebookType xmlns="d11db4c7-6eac-4cf3-999c-a0f7d9d7aee2" xsi:nil="true"/>
    <FolderType xmlns="d11db4c7-6eac-4cf3-999c-a0f7d9d7aee2" xsi:nil="true"/>
    <Students xmlns="d11db4c7-6eac-4cf3-999c-a0f7d9d7aee2">
      <UserInfo>
        <DisplayName/>
        <AccountId xsi:nil="true"/>
        <AccountType/>
      </UserInfo>
    </Students>
    <Templates xmlns="d11db4c7-6eac-4cf3-999c-a0f7d9d7aee2" xsi:nil="true"/>
    <DefaultSectionNames xmlns="d11db4c7-6eac-4cf3-999c-a0f7d9d7aee2" xsi:nil="true"/>
    <AppVersion xmlns="d11db4c7-6eac-4cf3-999c-a0f7d9d7ae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885A07019EB34FBC77FC6D2F4D9CC3" ma:contentTypeVersion="33" ma:contentTypeDescription="Create a new document." ma:contentTypeScope="" ma:versionID="5d46e97699a086d3dd7c14b3355b98f7">
  <xsd:schema xmlns:xsd="http://www.w3.org/2001/XMLSchema" xmlns:xs="http://www.w3.org/2001/XMLSchema" xmlns:p="http://schemas.microsoft.com/office/2006/metadata/properties" xmlns:ns3="d11db4c7-6eac-4cf3-999c-a0f7d9d7aee2" xmlns:ns4="80898eca-a632-49e6-ba40-5e38cac217b4" targetNamespace="http://schemas.microsoft.com/office/2006/metadata/properties" ma:root="true" ma:fieldsID="ad5eb7d9a41d41e77f910e7d47346e23" ns3:_="" ns4:_="">
    <xsd:import namespace="d11db4c7-6eac-4cf3-999c-a0f7d9d7aee2"/>
    <xsd:import namespace="80898eca-a632-49e6-ba40-5e38cac217b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db4c7-6eac-4cf3-999c-a0f7d9d7a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0898eca-a632-49e6-ba40-5e38cac217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9CDB7-1D4A-486F-84C8-8153974127DE}">
  <ds:schemaRefs>
    <ds:schemaRef ds:uri="http://schemas.microsoft.com/office/2006/metadata/properties"/>
    <ds:schemaRef ds:uri="http://purl.org/dc/terms/"/>
    <ds:schemaRef ds:uri="d11db4c7-6eac-4cf3-999c-a0f7d9d7aee2"/>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80898eca-a632-49e6-ba40-5e38cac217b4"/>
    <ds:schemaRef ds:uri="http://www.w3.org/XML/1998/namespace"/>
  </ds:schemaRefs>
</ds:datastoreItem>
</file>

<file path=customXml/itemProps2.xml><?xml version="1.0" encoding="utf-8"?>
<ds:datastoreItem xmlns:ds="http://schemas.openxmlformats.org/officeDocument/2006/customXml" ds:itemID="{84657360-B09C-499F-BFD7-7ADEDE431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db4c7-6eac-4cf3-999c-a0f7d9d7aee2"/>
    <ds:schemaRef ds:uri="80898eca-a632-49e6-ba40-5e38cac21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AD9793-9203-45DA-AC40-B8FFE4604F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1446</Words>
  <Application>Microsoft Macintosh PowerPoint</Application>
  <PresentationFormat>自定义</PresentationFormat>
  <Paragraphs>223</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Theme</vt:lpstr>
      <vt:lpstr>PowerPoint 演示文稿</vt:lpstr>
      <vt:lpstr>Why Study in the UK? </vt:lpstr>
      <vt:lpstr>PowerPoint 演示文稿</vt:lpstr>
      <vt:lpstr>PowerPoint 演示文稿</vt:lpstr>
      <vt:lpstr>PowerPoint 演示文稿</vt:lpstr>
      <vt:lpstr>PowerPoint 演示文稿</vt:lpstr>
      <vt:lpstr>PowerPoint 演示文稿</vt:lpstr>
      <vt:lpstr>What are Oxford &amp; Cambridge looking for?</vt:lpstr>
      <vt:lpstr>Is Oxford or Cambridge the right university for me? </vt:lpstr>
      <vt:lpstr>PowerPoint 演示文稿</vt:lpstr>
      <vt:lpstr>What do successful applications have in common?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bex</dc:creator>
  <cp:lastModifiedBy>Mengqi Li</cp:lastModifiedBy>
  <cp:revision>10</cp:revision>
  <dcterms:created xsi:type="dcterms:W3CDTF">2020-06-30T13:35:56Z</dcterms:created>
  <dcterms:modified xsi:type="dcterms:W3CDTF">2021-01-30T16:50:58Z</dcterms:modified>
</cp:coreProperties>
</file>